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5" r:id="rId49"/>
    <p:sldId id="307" r:id="rId50"/>
    <p:sldId id="308" r:id="rId51"/>
    <p:sldId id="309" r:id="rId52"/>
    <p:sldId id="310" r:id="rId53"/>
    <p:sldId id="311" r:id="rId54"/>
    <p:sldId id="312" r:id="rId55"/>
    <p:sldId id="313" r:id="rId56"/>
    <p:sldId id="314" r:id="rId57"/>
    <p:sldId id="315" r:id="rId58"/>
    <p:sldId id="316" r:id="rId59"/>
    <p:sldId id="317" r:id="rId60"/>
    <p:sldId id="306" r:id="rId61"/>
    <p:sldId id="318" r:id="rId62"/>
    <p:sldId id="319" r:id="rId63"/>
    <p:sldId id="320" r:id="rId6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66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08C3CB1-6181-489A-8076-3BA314BBD076}" type="datetimeFigureOut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CDD69CE-EA2F-4D69-A3DC-9A65C2B9EA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06F343-943B-47A7-AE04-201AED5A767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E30BC9-C784-49D9-9D52-07D325FA57E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00AFF3-803F-4FEE-A108-C681DFF773D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3D0FCC-BCAD-440D-8EF1-B31EF7585A6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94E7E0-8932-49E3-B75F-C09043621B2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8D3D3C4-7A83-493E-9BEB-7671BA0026E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11052E-1C47-4F90-A354-77B4C0CBC13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E538F6-5F69-4F47-9D6E-D030029A37A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0963F9-F262-465B-8F28-B44EA90E1DD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08DB8-64FB-4989-9C4B-744986F8622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F885FE-3AFF-4B0C-90B7-919807E7B4E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F66668-E243-4560-BBF4-7C785F63FEA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B61319-F6C8-4D9B-80A6-761145467DB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467BA01-9A25-4013-964F-A2D6BA47836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3847BA-CAC7-4193-8CD8-07A360385AD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B4E4B7-DA56-49D8-80B2-BA65E409017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1CF903-02D2-43A8-BDE9-81E0D83A366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C8AC97-CA7B-4A7F-B76E-C21B8B36718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F15FEA-FCE4-4DDE-9A59-7D669E24A4E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0F5535C-7CDD-47AA-B11B-A31D9ACAB46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B12BB8E-EB4D-4B30-9D36-44187C4F5F7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0D4A08-6538-4F4B-BA7C-E5C5442CEF5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28412E-09C9-4F00-B898-60F0826DA58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42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3108D5-7E55-412C-A5B0-B8FDFC0F4DC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4BDB63-DA1F-4B76-9087-DC761C07248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10C46E-05FA-4475-97CA-9DCA3259F39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27AE67-FA0D-4F1D-A437-BC06DFEEBDC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37B266B-7269-4F1C-8279-4E298BB7342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250F59-7FF1-4649-B486-43AC88CE0F8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D40986-C078-4711-9D53-DF7B380474C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6B0D21-409E-4D5A-B697-B1D598DCF3E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0D884D-4680-494A-8DFC-878F33FBB99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A15A0A-5904-4C28-894A-3BBE33261F8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954ACB-3D79-4733-B12D-FBC7BEBECAC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E36EF69-18CF-4954-BCD8-2B0603749EF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6CC6E0C-F6C8-44BA-9A83-D4A67903416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261D27-6296-4D5F-B5D2-953B3F11F25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772274-916E-49EB-9024-07AE62A4395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85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BA6266-119D-4A8A-BE61-5BD83524E89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44</a:t>
            </a:fld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95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7C2640-B4AF-4232-918C-DA471AA448C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45</a:t>
            </a:fld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05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EF5409E-B544-4514-8193-10E422A9B4C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46</a:t>
            </a:fld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16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8A5D0C-509E-4AB8-B2EE-A31482DEF49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47</a:t>
            </a:fld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0D0474-9135-4F12-AEBA-43C9D073F084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CC0BAC-F097-491A-A5DD-9C40C21BA948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63BDC9-D530-4B9F-88C9-45A6A9A755E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2C35217-27EF-4C5C-9BA0-A1E8AE96AC30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CA3688-DBAF-4A44-9971-79520D2BEC04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E6CC1C-3008-4654-AD54-47BDAB30AFD9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EFFA5DC-617D-45F4-A187-24886C536487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D6C818-E8B8-4566-8C4F-ECE2DCD0746D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CDC0BB9-D465-445C-81E2-035C57287FB1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005F04-7941-440E-B9D6-66D029FD523C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D0EAD4E-893D-483C-9575-EC15B3AA4131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247CBB-1B05-4331-827B-8A753885947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58</a:t>
            </a:fld>
            <a:endParaRPr 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2109F71-37C3-41E8-B396-00A9F9DA2C9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59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73D7BE-A1A8-4F17-90A4-B46283AF62A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BBD273-E2C0-4B5A-8D70-4E8D3138AA49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DF0E6B-B708-4EC6-B678-324D8DCCDF7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FCAC88-6396-43E3-B3DD-9F7A8D386C8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0D8F92-7C1D-4388-B952-D759F0464D0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94B9E-8C3F-4E69-B88F-98BB0D912A8C}" type="datetime1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</a:t>
            </a:r>
            <a:r>
              <a:rPr lang="en-US" smtClean="0"/>
              <a:t>2012 </a:t>
            </a:r>
            <a:r>
              <a:rPr lang="en-US"/>
              <a:t>Pearson Addison-Wesley.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065855C6-D30B-49A8-8AEC-913590909E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AF197-4D00-45C3-BF5C-B0DE75F2A856}" type="datetime1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</a:t>
            </a:r>
            <a:r>
              <a:rPr lang="en-US" smtClean="0"/>
              <a:t>2012 </a:t>
            </a:r>
            <a:r>
              <a:rPr lang="en-US"/>
              <a:t>Pearson Addison-Wesley.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07B888FC-4E6B-4931-80FE-C140F98749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3307F-CD3E-4865-B113-2EDC425AB193}" type="datetime1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</a:t>
            </a:r>
            <a:r>
              <a:rPr lang="en-US" smtClean="0"/>
              <a:t>2012 </a:t>
            </a:r>
            <a:r>
              <a:rPr lang="en-US"/>
              <a:t>Pearson Addison-Wesley.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AB28ACA1-1172-4268-BE04-F6CBB6F5D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876800" y="63246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1E9D5-3983-48C1-8A1D-915FE2F24CFE}" type="datetime1">
              <a:rPr lang="en-US"/>
              <a:pPr>
                <a:defRPr/>
              </a:pPr>
              <a:t>5/4/2012</a:t>
            </a:fld>
            <a:endParaRPr lang="en-US" dirty="0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655F6834-047C-40CB-87BB-2B7CA39EB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457200" y="6340475"/>
            <a:ext cx="4343400" cy="365125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</a:t>
            </a:r>
            <a:r>
              <a:rPr lang="en-US" smtClean="0"/>
              <a:t>2012 </a:t>
            </a:r>
            <a:r>
              <a:rPr lang="en-US"/>
              <a:t>Pearson Addison-Wesley. All rights reserved.</a:t>
            </a:r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9A2F6-7B21-4CC6-97AB-E57B3550CFDF}" type="datetime1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</a:t>
            </a:r>
            <a:r>
              <a:rPr lang="en-US" smtClean="0"/>
              <a:t>2012 </a:t>
            </a:r>
            <a:r>
              <a:rPr lang="en-US"/>
              <a:t>Pearson Addison-Wesley. All rights reserved.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A8774AC5-A79C-415A-B3CC-C69E067729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0766E-952A-4D6C-8072-D3034EB6AEF9}" type="datetime1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</a:t>
            </a:r>
            <a:r>
              <a:rPr lang="en-US" smtClean="0"/>
              <a:t>2012 </a:t>
            </a:r>
            <a:r>
              <a:rPr lang="en-US"/>
              <a:t>Pearson Addison-Wesley. All rights reserved.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052EE72C-7D2D-453C-AEA8-6B2402B440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354E7-BD35-40E7-8AB3-F1ECAB6B02AD}" type="datetime1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</a:t>
            </a:r>
            <a:r>
              <a:rPr lang="en-US" smtClean="0"/>
              <a:t>2012 </a:t>
            </a:r>
            <a:r>
              <a:rPr lang="en-US"/>
              <a:t>Pearson Addison-Wesley. All rights reserved.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23313A77-27B9-4BBA-B67E-36A4C7560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4A9AC-1AF3-48B4-AE3C-C9E970A72C3A}" type="datetime1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</a:t>
            </a:r>
            <a:r>
              <a:rPr lang="en-US" smtClean="0"/>
              <a:t>2012 </a:t>
            </a:r>
            <a:r>
              <a:rPr lang="en-US"/>
              <a:t>Pearson Addison-Wesley. All rights reserved.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4FB38319-7313-480C-A0B7-9E30CA3F9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6E5A7-8D2D-4012-9EB1-713C667BE57A}" type="datetime1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</a:t>
            </a:r>
            <a:r>
              <a:rPr lang="en-US" smtClean="0"/>
              <a:t>2012 </a:t>
            </a:r>
            <a:r>
              <a:rPr lang="en-US"/>
              <a:t>Pearson Addison-Wesley. All rights reserved.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9C750038-BBBC-44B9-A254-C9E3287ED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9220E-7E12-4087-8F5E-B86145427E99}" type="datetime1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</a:t>
            </a:r>
            <a:r>
              <a:rPr lang="en-US" smtClean="0"/>
              <a:t>2012 </a:t>
            </a:r>
            <a:r>
              <a:rPr lang="en-US"/>
              <a:t>Pearson Addison-Wesley. All rights reserved.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C4892ECA-A0FD-43B6-A696-2E8747865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741C7-B10B-492E-9394-E8CB42814334}" type="datetime1">
              <a:rPr lang="en-US"/>
              <a:pPr>
                <a:defRPr/>
              </a:pPr>
              <a:t>5/4/2012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</a:t>
            </a:r>
            <a:r>
              <a:rPr lang="en-US" smtClean="0"/>
              <a:t>2012 </a:t>
            </a:r>
            <a:r>
              <a:rPr lang="en-US"/>
              <a:t>Pearson Addison-Wesley. All rights reserved.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3-</a:t>
            </a:r>
            <a:fld id="{E8CA0661-3D8A-436C-912E-8850EEBAA0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48200" y="6340475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D2C4A8-090B-4A53-BDA3-DC12D4AA5303}" type="datetime1">
              <a:rPr lang="en-US"/>
              <a:pPr>
                <a:defRPr/>
              </a:pPr>
              <a:t>5/4/2012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dirty="0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© </a:t>
            </a:r>
            <a:r>
              <a:rPr lang="en-US" smtClean="0"/>
              <a:t>2012 </a:t>
            </a:r>
            <a:r>
              <a:rPr lang="en-US"/>
              <a:t>Pearson Addison-Wesley. All rights reserved.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14B6383C-6CC1-4A78-887C-6ABD05BF24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/>
          <p:cNvPicPr>
            <a:picLocks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152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>
          <a:xfrm>
            <a:off x="5638800" y="457200"/>
            <a:ext cx="3276600" cy="1470025"/>
          </a:xfrm>
        </p:spPr>
        <p:txBody>
          <a:bodyPr/>
          <a:lstStyle/>
          <a:p>
            <a:pPr eaLnBrk="1" hangingPunct="1"/>
            <a:r>
              <a:rPr lang="en-US" smtClean="0"/>
              <a:t>Chapter 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38800" y="1905000"/>
            <a:ext cx="3352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Flow of Control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29300" y="4989165"/>
            <a:ext cx="2971800" cy="1384995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>
                    <a:alpha val="42000"/>
                  </a:schemeClr>
                </a:solidFill>
              </a:rPr>
              <a:t>Slides prepared by Rose Williams, </a:t>
            </a:r>
            <a:r>
              <a:rPr lang="en-US" sz="1400" i="1" dirty="0">
                <a:solidFill>
                  <a:schemeClr val="tx1">
                    <a:alpha val="42000"/>
                  </a:schemeClr>
                </a:solidFill>
              </a:rPr>
              <a:t>Binghamton University</a:t>
            </a:r>
            <a:r>
              <a:rPr lang="en-US" sz="1400" dirty="0">
                <a:solidFill>
                  <a:schemeClr val="tx1">
                    <a:alpha val="42000"/>
                  </a:schemeClr>
                </a:solidFill>
              </a:rPr>
              <a:t> </a:t>
            </a:r>
            <a:endParaRPr lang="en-US" sz="1400" dirty="0" smtClean="0">
              <a:solidFill>
                <a:schemeClr val="tx1">
                  <a:alpha val="42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tx1">
                  <a:alpha val="42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solidFill>
                  <a:schemeClr val="tx1">
                    <a:alpha val="42000"/>
                  </a:schemeClr>
                </a:solidFill>
              </a:rPr>
              <a:t>Kenrick Mock, </a:t>
            </a:r>
            <a:r>
              <a:rPr lang="en-US" sz="1400" i="1" dirty="0" smtClean="0">
                <a:solidFill>
                  <a:schemeClr val="tx1">
                    <a:alpha val="42000"/>
                  </a:schemeClr>
                </a:solidFill>
              </a:rPr>
              <a:t>University of Alaska Anchorage</a:t>
            </a:r>
            <a:r>
              <a:rPr lang="en-US" sz="1400" dirty="0" smtClean="0">
                <a:solidFill>
                  <a:schemeClr val="tx1">
                    <a:alpha val="42000"/>
                  </a:schemeClr>
                </a:solidFill>
              </a:rPr>
              <a:t> </a:t>
            </a:r>
            <a:endParaRPr lang="en-US" sz="1400" dirty="0">
              <a:solidFill>
                <a:schemeClr val="tx1">
                  <a:alpha val="42000"/>
                </a:schemeClr>
              </a:solidFill>
            </a:endParaRP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>
              <a:solidFill>
                <a:schemeClr val="tx1">
                  <a:alpha val="42000"/>
                </a:schemeClr>
              </a:solidFill>
            </a:endParaRPr>
          </a:p>
        </p:txBody>
      </p:sp>
      <p:pic>
        <p:nvPicPr>
          <p:cNvPr id="14342" name="Picture 7" descr="http://www.mypearsonstore.com/ShowCover.asp?isbn=0132830310&amp;type=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" y="484188"/>
            <a:ext cx="4762500" cy="587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10" descr="DG_Bar_Blue_USLetter_RG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3246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b="1" smtClean="0">
                <a:latin typeface="Courier New" pitchFamily="49" charset="0"/>
              </a:rPr>
              <a:t>switch</a:t>
            </a:r>
            <a:r>
              <a:rPr lang="en-US" smtClean="0"/>
              <a:t> Statement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The </a:t>
            </a:r>
            <a:r>
              <a:rPr lang="en-US" sz="2800" b="1" smtClean="0">
                <a:solidFill>
                  <a:srgbClr val="034CA1"/>
                </a:solidFill>
                <a:latin typeface="Courier New" pitchFamily="49" charset="0"/>
              </a:rPr>
              <a:t>switch</a:t>
            </a:r>
            <a:r>
              <a:rPr lang="en-US" sz="2800" smtClean="0"/>
              <a:t> statement is the only other kind of Java statement that implements </a:t>
            </a:r>
            <a:r>
              <a:rPr lang="en-US" sz="2800" i="1" smtClean="0"/>
              <a:t>multiway</a:t>
            </a:r>
            <a:r>
              <a:rPr lang="en-US" sz="2800" smtClean="0"/>
              <a:t> branching</a:t>
            </a:r>
          </a:p>
          <a:p>
            <a:pPr lvl="1" eaLnBrk="1" hangingPunct="1"/>
            <a:r>
              <a:rPr lang="en-US" sz="2400" smtClean="0"/>
              <a:t>When a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switch</a:t>
            </a:r>
            <a:r>
              <a:rPr lang="en-US" sz="2400" smtClean="0"/>
              <a:t> statement is evaluated, one of a number of different branches is executed</a:t>
            </a:r>
          </a:p>
          <a:p>
            <a:pPr lvl="1" eaLnBrk="1" hangingPunct="1"/>
            <a:r>
              <a:rPr lang="en-US" sz="2400" smtClean="0"/>
              <a:t>The choice of which branch to execute is determined by a </a:t>
            </a:r>
            <a:r>
              <a:rPr lang="en-US" sz="2400" i="1" smtClean="0"/>
              <a:t>controlling expression</a:t>
            </a:r>
            <a:r>
              <a:rPr lang="en-US" sz="2400" smtClean="0"/>
              <a:t> enclosed in parentheses after the keyword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switch</a:t>
            </a:r>
            <a:endParaRPr lang="en-US" sz="2400" smtClean="0">
              <a:solidFill>
                <a:srgbClr val="034CA1"/>
              </a:solidFill>
              <a:latin typeface="Courier New" pitchFamily="49" charset="0"/>
            </a:endParaRPr>
          </a:p>
          <a:p>
            <a:pPr lvl="2" eaLnBrk="1" hangingPunct="1"/>
            <a:r>
              <a:rPr lang="en-US" sz="2000" smtClean="0"/>
              <a:t>The controlling expression must evaluate to a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char</a:t>
            </a:r>
            <a:r>
              <a:rPr lang="en-US" sz="2000" smtClean="0"/>
              <a:t>,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int</a:t>
            </a:r>
            <a:r>
              <a:rPr lang="en-US" sz="2000" b="1" smtClean="0"/>
              <a:t>,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short</a:t>
            </a:r>
            <a:r>
              <a:rPr lang="en-US" sz="2000" smtClean="0"/>
              <a:t>, or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byte</a:t>
            </a:r>
            <a:endParaRPr lang="en-US" sz="2000" smtClean="0">
              <a:solidFill>
                <a:srgbClr val="034CA1"/>
              </a:solidFill>
              <a:latin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0FF105DC-E3CC-4BA2-96A0-4E2E7422330D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32772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b="1" smtClean="0">
                <a:latin typeface="Courier New" pitchFamily="49" charset="0"/>
              </a:rPr>
              <a:t>switch</a:t>
            </a:r>
            <a:r>
              <a:rPr lang="en-US" smtClean="0"/>
              <a:t> Statement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Each branch statement in a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switch</a:t>
            </a:r>
            <a:r>
              <a:rPr lang="en-US" sz="2400" smtClean="0"/>
              <a:t> statement starts with the reserved word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case</a:t>
            </a:r>
            <a:r>
              <a:rPr lang="en-US" sz="2400" smtClean="0"/>
              <a:t>, followed by a </a:t>
            </a:r>
            <a:r>
              <a:rPr lang="en-US" sz="2400" i="1" smtClean="0"/>
              <a:t>constant </a:t>
            </a:r>
            <a:r>
              <a:rPr lang="en-US" sz="2400" smtClean="0"/>
              <a:t>called a </a:t>
            </a:r>
            <a:r>
              <a:rPr lang="en-US" sz="2400" i="1" smtClean="0"/>
              <a:t>case label</a:t>
            </a:r>
            <a:r>
              <a:rPr lang="en-US" sz="2400" smtClean="0"/>
              <a:t>, followed by a colon, and then a sequence of statements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Each case label must be of the same type as the controlling expression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Case labels need not be listed in order or span a complete interval, but each one may appear only once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Each sequence of statements may be followed by a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break</a:t>
            </a:r>
            <a:r>
              <a:rPr lang="en-US" sz="2000" smtClean="0"/>
              <a:t> statement (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break;</a:t>
            </a:r>
            <a:r>
              <a:rPr lang="en-US" sz="2000" smtClean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425EF7A8-611B-49C9-B4F4-D6678B934A47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34820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b="1" smtClean="0">
                <a:latin typeface="Courier New" pitchFamily="49" charset="0"/>
              </a:rPr>
              <a:t>switch</a:t>
            </a:r>
            <a:r>
              <a:rPr lang="en-US" smtClean="0"/>
              <a:t> Statement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sz="2400" smtClean="0"/>
              <a:t>There can also be a section labeled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default</a:t>
            </a:r>
            <a:r>
              <a:rPr lang="en-US" sz="2400" smtClean="0"/>
              <a:t>: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sz="2000" smtClean="0"/>
              <a:t>The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default</a:t>
            </a:r>
            <a:r>
              <a:rPr lang="en-US" sz="2000" smtClean="0">
                <a:solidFill>
                  <a:srgbClr val="034CA1"/>
                </a:solidFill>
              </a:rPr>
              <a:t> </a:t>
            </a:r>
            <a:r>
              <a:rPr lang="en-US" sz="2000" smtClean="0"/>
              <a:t>section is optional, and is usually last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sz="2000" smtClean="0"/>
              <a:t>Even if the case labels cover all possible outcomes in a given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switch</a:t>
            </a:r>
            <a:r>
              <a:rPr lang="en-US" sz="2000" smtClean="0"/>
              <a:t> statement,  it is still a good practice to include a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default</a:t>
            </a:r>
            <a:r>
              <a:rPr lang="en-US" sz="2000" smtClean="0"/>
              <a:t> section</a:t>
            </a:r>
          </a:p>
          <a:p>
            <a:pPr marL="1295400" lvl="2" indent="-381000" eaLnBrk="1" hangingPunct="1">
              <a:lnSpc>
                <a:spcPct val="90000"/>
              </a:lnSpc>
            </a:pPr>
            <a:r>
              <a:rPr lang="en-US" sz="1800" smtClean="0"/>
              <a:t>It can be used to output an error message, for example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400" smtClean="0"/>
              <a:t>When the controlling expression is evaluated, the code for the case label whose value matches the controlling expression is executed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en-US" sz="2000" smtClean="0"/>
              <a:t>If no case label matches, then the only statements executed are those following the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default</a:t>
            </a:r>
            <a:r>
              <a:rPr lang="en-US" sz="2000" smtClean="0"/>
              <a:t> label (if there is one)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48E18BFC-77E4-4C0A-97B5-63CDA7676688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36868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b="1" smtClean="0">
                <a:latin typeface="Courier New" pitchFamily="49" charset="0"/>
              </a:rPr>
              <a:t>switch</a:t>
            </a:r>
            <a:r>
              <a:rPr lang="en-US" smtClean="0"/>
              <a:t> Statement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80000"/>
              </a:lnSpc>
            </a:pPr>
            <a:r>
              <a:rPr lang="en-US" sz="2800" smtClean="0"/>
              <a:t>The </a:t>
            </a:r>
            <a:r>
              <a:rPr lang="en-US" sz="2800" b="1" smtClean="0">
                <a:solidFill>
                  <a:srgbClr val="034CA1"/>
                </a:solidFill>
                <a:latin typeface="Courier New" pitchFamily="49" charset="0"/>
              </a:rPr>
              <a:t>switch</a:t>
            </a:r>
            <a:r>
              <a:rPr lang="en-US" sz="2800" smtClean="0"/>
              <a:t> statement ends when it executes a </a:t>
            </a:r>
            <a:r>
              <a:rPr lang="en-US" sz="2800" b="1" smtClean="0">
                <a:solidFill>
                  <a:srgbClr val="034CA1"/>
                </a:solidFill>
                <a:latin typeface="Courier New" pitchFamily="49" charset="0"/>
              </a:rPr>
              <a:t>break</a:t>
            </a:r>
            <a:r>
              <a:rPr lang="en-US" sz="2800" smtClean="0"/>
              <a:t> statement, or when the end of the </a:t>
            </a:r>
            <a:r>
              <a:rPr lang="en-US" sz="2800" b="1" smtClean="0">
                <a:solidFill>
                  <a:srgbClr val="034CA1"/>
                </a:solidFill>
                <a:latin typeface="Courier New" pitchFamily="49" charset="0"/>
              </a:rPr>
              <a:t>switch</a:t>
            </a:r>
            <a:r>
              <a:rPr lang="en-US" sz="2800" smtClean="0"/>
              <a:t> statement is reached</a:t>
            </a:r>
          </a:p>
          <a:p>
            <a:pPr marL="914400" lvl="1" indent="-457200" eaLnBrk="1" hangingPunct="1">
              <a:lnSpc>
                <a:spcPct val="80000"/>
              </a:lnSpc>
            </a:pPr>
            <a:r>
              <a:rPr lang="en-US" sz="2400" smtClean="0"/>
              <a:t>When the computer executes the statements after a case label, it continues until a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break</a:t>
            </a:r>
            <a:r>
              <a:rPr lang="en-US" sz="2400" smtClean="0"/>
              <a:t> statement is reached</a:t>
            </a:r>
          </a:p>
          <a:p>
            <a:pPr marL="914400" lvl="1" indent="-457200" eaLnBrk="1" hangingPunct="1">
              <a:lnSpc>
                <a:spcPct val="80000"/>
              </a:lnSpc>
            </a:pPr>
            <a:r>
              <a:rPr lang="en-US" sz="2400" smtClean="0"/>
              <a:t>If the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break</a:t>
            </a:r>
            <a:r>
              <a:rPr lang="en-US" sz="2400" smtClean="0"/>
              <a:t> statement is omitted, then after executing the code for one case, the computer will go on to execute the code for the next case</a:t>
            </a:r>
          </a:p>
          <a:p>
            <a:pPr marL="914400" lvl="1" indent="-457200" eaLnBrk="1" hangingPunct="1">
              <a:lnSpc>
                <a:spcPct val="80000"/>
              </a:lnSpc>
            </a:pPr>
            <a:r>
              <a:rPr lang="en-US" sz="2400" smtClean="0"/>
              <a:t>If the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break</a:t>
            </a:r>
            <a:r>
              <a:rPr lang="en-US" sz="2400" smtClean="0"/>
              <a:t> statement is omitted inadvertently, the compiler will not issue an error message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BB21B9C9-57AE-4F0C-9625-95F6807498AC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38916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The </a:t>
            </a:r>
            <a:r>
              <a:rPr lang="en-US" sz="3200" b="1" smtClean="0">
                <a:latin typeface="Courier New" pitchFamily="49" charset="0"/>
              </a:rPr>
              <a:t>switch</a:t>
            </a:r>
            <a:r>
              <a:rPr lang="en-US" sz="3200" smtClean="0"/>
              <a:t> Statement</a:t>
            </a:r>
            <a:br>
              <a:rPr lang="en-US" sz="3200" smtClean="0"/>
            </a:br>
            <a:endParaRPr lang="en-US" sz="3200" smtClean="0"/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5438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solidFill>
                  <a:srgbClr val="034CA1"/>
                </a:solidFill>
                <a:latin typeface="Courier New" pitchFamily="49" charset="0"/>
              </a:rPr>
              <a:t>switch (Controlling_Expression)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solidFill>
                  <a:srgbClr val="034CA1"/>
                </a:solidFill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solidFill>
                  <a:srgbClr val="034CA1"/>
                </a:solidFill>
                <a:latin typeface="Courier New" pitchFamily="49" charset="0"/>
              </a:rPr>
              <a:t>  case Case_Label_1: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solidFill>
                  <a:srgbClr val="034CA1"/>
                </a:solidFill>
                <a:latin typeface="Courier New" pitchFamily="49" charset="0"/>
              </a:rPr>
              <a:t>           Statement_Sequence_1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solidFill>
                  <a:srgbClr val="034CA1"/>
                </a:solidFill>
                <a:latin typeface="Courier New" pitchFamily="49" charset="0"/>
              </a:rPr>
              <a:t>           break;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solidFill>
                  <a:srgbClr val="034CA1"/>
                </a:solidFill>
                <a:latin typeface="Courier New" pitchFamily="49" charset="0"/>
              </a:rPr>
              <a:t>  case Case_Label_2: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solidFill>
                  <a:srgbClr val="034CA1"/>
                </a:solidFill>
                <a:latin typeface="Courier New" pitchFamily="49" charset="0"/>
              </a:rPr>
              <a:t>           Statement_Sequence_2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solidFill>
                  <a:srgbClr val="034CA1"/>
                </a:solidFill>
                <a:latin typeface="Courier New" pitchFamily="49" charset="0"/>
              </a:rPr>
              <a:t>           break;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solidFill>
                  <a:srgbClr val="034CA1"/>
                </a:solidFill>
                <a:latin typeface="Courier New" pitchFamily="49" charset="0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solidFill>
                  <a:srgbClr val="034CA1"/>
                </a:solidFill>
                <a:latin typeface="Courier New" pitchFamily="49" charset="0"/>
              </a:rPr>
              <a:t>  case Case_Label_n: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solidFill>
                  <a:srgbClr val="034CA1"/>
                </a:solidFill>
                <a:latin typeface="Courier New" pitchFamily="49" charset="0"/>
              </a:rPr>
              <a:t>           Statement_Sequence_n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solidFill>
                  <a:srgbClr val="034CA1"/>
                </a:solidFill>
                <a:latin typeface="Courier New" pitchFamily="49" charset="0"/>
              </a:rPr>
              <a:t>           break;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solidFill>
                  <a:srgbClr val="034CA1"/>
                </a:solidFill>
                <a:latin typeface="Courier New" pitchFamily="49" charset="0"/>
              </a:rPr>
              <a:t>  default: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solidFill>
                  <a:srgbClr val="034CA1"/>
                </a:solidFill>
                <a:latin typeface="Courier New" pitchFamily="49" charset="0"/>
              </a:rPr>
              <a:t>           Default_Statement Sequence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solidFill>
                  <a:srgbClr val="034CA1"/>
                </a:solidFill>
                <a:latin typeface="Courier New" pitchFamily="49" charset="0"/>
              </a:rPr>
              <a:t>           break;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solidFill>
                  <a:srgbClr val="034CA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40963" name="Text Box 4"/>
          <p:cNvSpPr txBox="1">
            <a:spLocks noChangeArrowheads="1"/>
          </p:cNvSpPr>
          <p:nvPr/>
        </p:nvSpPr>
        <p:spPr bwMode="auto">
          <a:xfrm rot="-5400000">
            <a:off x="2431257" y="3664743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34CA1"/>
                </a:solidFill>
                <a:latin typeface="Calibri" pitchFamily="34" charset="0"/>
              </a:rPr>
              <a:t>. . 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77DBE7B1-4AC4-4B09-81D8-764E83EFB692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40965" name="Footer Placeholder 7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8"/>
          <p:cNvSpPr>
            <a:spLocks noChangeArrowheads="1"/>
          </p:cNvSpPr>
          <p:nvPr/>
        </p:nvSpPr>
        <p:spPr bwMode="auto">
          <a:xfrm>
            <a:off x="1371600" y="3686175"/>
            <a:ext cx="3429000" cy="304800"/>
          </a:xfrm>
          <a:prstGeom prst="rect">
            <a:avLst/>
          </a:prstGeom>
          <a:solidFill>
            <a:srgbClr val="FFFFCC"/>
          </a:solidFill>
          <a:ln w="9525">
            <a:solidFill>
              <a:srgbClr val="034CA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3010" name="Rectangle 7"/>
          <p:cNvSpPr>
            <a:spLocks noChangeArrowheads="1"/>
          </p:cNvSpPr>
          <p:nvPr/>
        </p:nvSpPr>
        <p:spPr bwMode="auto">
          <a:xfrm>
            <a:off x="1371600" y="2686050"/>
            <a:ext cx="3429000" cy="762000"/>
          </a:xfrm>
          <a:prstGeom prst="rect">
            <a:avLst/>
          </a:prstGeom>
          <a:solidFill>
            <a:srgbClr val="FFFFCC"/>
          </a:solidFill>
          <a:ln w="9525">
            <a:solidFill>
              <a:srgbClr val="034CA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The </a:t>
            </a:r>
            <a:r>
              <a:rPr lang="en-US" sz="2000" i="1" smtClean="0"/>
              <a:t>conditional operator</a:t>
            </a:r>
            <a:r>
              <a:rPr lang="en-US" sz="2000" smtClean="0"/>
              <a:t> is a notational variant on certain forms of the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if-else</a:t>
            </a:r>
            <a:r>
              <a:rPr lang="en-US" sz="2000" smtClean="0"/>
              <a:t> statement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Also called the </a:t>
            </a:r>
            <a:r>
              <a:rPr lang="en-US" sz="1800" i="1" smtClean="0"/>
              <a:t>ternary operator</a:t>
            </a:r>
            <a:r>
              <a:rPr lang="en-US" sz="1800" smtClean="0"/>
              <a:t> or </a:t>
            </a:r>
            <a:r>
              <a:rPr lang="en-US" sz="1800" i="1" smtClean="0"/>
              <a:t>arithmetic if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The following examples are equivalent:</a:t>
            </a:r>
          </a:p>
          <a:p>
            <a:pPr lvl="2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sz="1600" b="1" smtClean="0">
                <a:solidFill>
                  <a:srgbClr val="034CA1"/>
                </a:solidFill>
                <a:latin typeface="Courier New" pitchFamily="49" charset="0"/>
              </a:rPr>
              <a:t>if (n1 &gt; n2)   max = n1; </a:t>
            </a:r>
          </a:p>
          <a:p>
            <a:pPr lvl="2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sz="1600" b="1" smtClean="0">
                <a:solidFill>
                  <a:srgbClr val="034CA1"/>
                </a:solidFill>
                <a:latin typeface="Courier New" pitchFamily="49" charset="0"/>
              </a:rPr>
              <a:t>else           max = n2;</a:t>
            </a:r>
          </a:p>
          <a:p>
            <a:pPr lvl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sz="1600" smtClean="0">
                <a:solidFill>
                  <a:srgbClr val="034CA1"/>
                </a:solidFill>
                <a:latin typeface="Courier New" pitchFamily="49" charset="0"/>
              </a:rPr>
              <a:t>               </a:t>
            </a:r>
            <a:r>
              <a:rPr lang="en-US" sz="1600" smtClean="0"/>
              <a:t>vs.</a:t>
            </a:r>
          </a:p>
          <a:p>
            <a:pPr lvl="2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en-US" sz="1600" b="1" smtClean="0">
                <a:solidFill>
                  <a:srgbClr val="034CA1"/>
                </a:solidFill>
                <a:latin typeface="Courier New" pitchFamily="49" charset="0"/>
              </a:rPr>
              <a:t>max = (n1 &gt; n2) ? n1 : n2;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The expression to the right of the assignment operator is a </a:t>
            </a:r>
            <a:r>
              <a:rPr lang="en-US" sz="1800" i="1" smtClean="0"/>
              <a:t>conditional operator expression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If the Boolean expression is true, then the expression evaluates to the value of the first expression (</a:t>
            </a:r>
            <a:r>
              <a:rPr lang="en-US" sz="1800" b="1" smtClean="0">
                <a:solidFill>
                  <a:srgbClr val="034CA1"/>
                </a:solidFill>
                <a:latin typeface="Courier New" pitchFamily="49" charset="0"/>
              </a:rPr>
              <a:t>n1</a:t>
            </a:r>
            <a:r>
              <a:rPr lang="en-US" sz="1800" smtClean="0"/>
              <a:t>), otherwise it evaluates to the value of the second expression (</a:t>
            </a:r>
            <a:r>
              <a:rPr lang="en-US" sz="1800" b="1" smtClean="0">
                <a:solidFill>
                  <a:srgbClr val="034CA1"/>
                </a:solidFill>
                <a:latin typeface="Courier New" pitchFamily="49" charset="0"/>
              </a:rPr>
              <a:t>n2</a:t>
            </a:r>
            <a:r>
              <a:rPr lang="en-US" sz="1800" smtClean="0"/>
              <a:t>)</a:t>
            </a:r>
            <a:endParaRPr lang="en-US" sz="1600" smtClean="0">
              <a:latin typeface="Courier New" pitchFamily="49" charset="0"/>
            </a:endParaRP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Conditional Operator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23558563-FECF-45FF-ADBC-39F8033C4E0E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43014" name="Footer Placeholder 8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Boolean Expressions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 Boolean expression is an expression that is either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true</a:t>
            </a:r>
            <a:r>
              <a:rPr lang="en-US" sz="2400" smtClean="0"/>
              <a:t> or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false</a:t>
            </a:r>
            <a:endParaRPr lang="en-US" sz="2400" smtClean="0">
              <a:solidFill>
                <a:srgbClr val="034CA1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 simplest Boolean expressions compare the value of two expressions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time &lt; limit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yourScore == myScore</a:t>
            </a:r>
            <a:endParaRPr lang="en-US" sz="2000" smtClean="0">
              <a:solidFill>
                <a:srgbClr val="034CA1"/>
              </a:solidFill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Note that Java uses two equal signs (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==</a:t>
            </a:r>
            <a:r>
              <a:rPr lang="en-US" sz="2000" smtClean="0"/>
              <a:t>) to perform equality testing:  A single equal sign (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=</a:t>
            </a:r>
            <a:r>
              <a:rPr lang="en-US" sz="2000" smtClean="0"/>
              <a:t>) is used only for assignment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 Boolean expression does not need to be enclosed in parentheses, unless it is used in an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if-else</a:t>
            </a:r>
            <a:r>
              <a:rPr lang="en-US" sz="2000" smtClean="0"/>
              <a:t> statement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endParaRPr lang="en-US" sz="18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F2A858D7-4FF6-4BEA-A4FB-A8C4A3CCB4BC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45060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Java Comparison Operators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FC57F8E8-0C22-4D09-BA9C-7991264E63A0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47107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  <p:pic>
        <p:nvPicPr>
          <p:cNvPr id="4710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963" y="1438275"/>
            <a:ext cx="8732837" cy="427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Pitfall:  Using </a:t>
            </a:r>
            <a:r>
              <a:rPr lang="en-US" b="1" smtClean="0">
                <a:latin typeface="Courier New" pitchFamily="49" charset="0"/>
              </a:rPr>
              <a:t>==</a:t>
            </a:r>
            <a:r>
              <a:rPr lang="en-US" smtClean="0"/>
              <a:t> with Strings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The equality comparison operator (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==</a:t>
            </a:r>
            <a:r>
              <a:rPr lang="en-US" sz="2400" smtClean="0"/>
              <a:t>) can correctly test two values of a </a:t>
            </a:r>
            <a:r>
              <a:rPr lang="en-US" sz="2400" i="1" smtClean="0"/>
              <a:t>primitive</a:t>
            </a:r>
            <a:r>
              <a:rPr lang="en-US" sz="2400" smtClean="0"/>
              <a:t> type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However, when applied to two </a:t>
            </a:r>
            <a:r>
              <a:rPr lang="en-US" sz="2400" i="1" smtClean="0"/>
              <a:t>objects</a:t>
            </a:r>
            <a:r>
              <a:rPr lang="en-US" sz="2400" smtClean="0"/>
              <a:t> such as objects of the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String</a:t>
            </a:r>
            <a:r>
              <a:rPr lang="en-US" sz="2400" smtClean="0"/>
              <a:t> class,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==</a:t>
            </a:r>
            <a:r>
              <a:rPr lang="en-US" sz="2400" smtClean="0"/>
              <a:t> tests to see if they are stored in the same memory location, not whether or not they have the same value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In order to test two strings to see if they have equal values, use the method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equals</a:t>
            </a:r>
            <a:r>
              <a:rPr lang="en-US" sz="2400" smtClean="0"/>
              <a:t>, or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equalsIgnoreCase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string1.equals(string2)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string1.equalsIgnoreCase(string2)</a:t>
            </a:r>
            <a:endParaRPr lang="en-US" sz="2000" smtClean="0">
              <a:solidFill>
                <a:srgbClr val="034CA1"/>
              </a:solidFill>
              <a:latin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F535A35E-0FFD-480A-9858-5234FB353055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49156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Lexicographic and Alphabetical Order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i="1" smtClean="0"/>
              <a:t>Lexicographic </a:t>
            </a:r>
            <a:r>
              <a:rPr lang="en-US" sz="2000" smtClean="0"/>
              <a:t>ordering is the same as </a:t>
            </a:r>
            <a:r>
              <a:rPr lang="en-US" sz="2000" i="1" smtClean="0"/>
              <a:t>ASCII</a:t>
            </a:r>
            <a:r>
              <a:rPr lang="en-US" sz="2000" smtClean="0"/>
              <a:t> ordering, and includes letters, numbers, and other characters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All uppercase letters are in alphabetic order, and all lowercase letters are in alphabetic order, but all uppercase letters come before lowercase letters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If </a:t>
            </a:r>
            <a:r>
              <a:rPr lang="en-US" sz="1800" b="1" smtClean="0">
                <a:solidFill>
                  <a:srgbClr val="034CA1"/>
                </a:solidFill>
                <a:latin typeface="Courier New" pitchFamily="49" charset="0"/>
              </a:rPr>
              <a:t>s1</a:t>
            </a:r>
            <a:r>
              <a:rPr lang="en-US" sz="1800" smtClean="0"/>
              <a:t> and </a:t>
            </a:r>
            <a:r>
              <a:rPr lang="en-US" sz="1800" b="1" smtClean="0">
                <a:solidFill>
                  <a:srgbClr val="034CA1"/>
                </a:solidFill>
                <a:latin typeface="Courier New" pitchFamily="49" charset="0"/>
              </a:rPr>
              <a:t>s2</a:t>
            </a:r>
            <a:r>
              <a:rPr lang="en-US" sz="1800" smtClean="0"/>
              <a:t> are two variables of type </a:t>
            </a:r>
            <a:r>
              <a:rPr lang="en-US" sz="1800" b="1" smtClean="0">
                <a:solidFill>
                  <a:srgbClr val="034CA1"/>
                </a:solidFill>
                <a:latin typeface="Courier New" pitchFamily="49" charset="0"/>
              </a:rPr>
              <a:t>String</a:t>
            </a:r>
            <a:r>
              <a:rPr lang="en-US" sz="1800" smtClean="0"/>
              <a:t> that have been given </a:t>
            </a:r>
            <a:r>
              <a:rPr lang="en-US" sz="1800" b="1" smtClean="0">
                <a:solidFill>
                  <a:srgbClr val="034CA1"/>
                </a:solidFill>
                <a:latin typeface="Courier New" pitchFamily="49" charset="0"/>
              </a:rPr>
              <a:t>String</a:t>
            </a:r>
            <a:r>
              <a:rPr lang="en-US" sz="1800" smtClean="0"/>
              <a:t> values, then  </a:t>
            </a:r>
            <a:r>
              <a:rPr lang="en-US" sz="1800" b="1" smtClean="0">
                <a:solidFill>
                  <a:srgbClr val="034CA1"/>
                </a:solidFill>
                <a:latin typeface="Courier New" pitchFamily="49" charset="0"/>
              </a:rPr>
              <a:t>s1.compareTo(s2)</a:t>
            </a:r>
            <a:r>
              <a:rPr lang="en-US" sz="1800" smtClean="0"/>
              <a:t>  returns a negative number if </a:t>
            </a:r>
            <a:r>
              <a:rPr lang="en-US" sz="1800" b="1" smtClean="0">
                <a:solidFill>
                  <a:srgbClr val="034CA1"/>
                </a:solidFill>
                <a:latin typeface="Courier New" pitchFamily="49" charset="0"/>
              </a:rPr>
              <a:t>s1</a:t>
            </a:r>
            <a:r>
              <a:rPr lang="en-US" sz="1800" smtClean="0"/>
              <a:t> comes before </a:t>
            </a:r>
            <a:r>
              <a:rPr lang="en-US" sz="1800" b="1" smtClean="0">
                <a:solidFill>
                  <a:srgbClr val="034CA1"/>
                </a:solidFill>
                <a:latin typeface="Courier New" pitchFamily="49" charset="0"/>
              </a:rPr>
              <a:t>s2</a:t>
            </a:r>
            <a:r>
              <a:rPr lang="en-US" sz="1800" smtClean="0"/>
              <a:t> in lexicographic ordering, returns zero if the two strings are equal, and returns a positive number if </a:t>
            </a:r>
            <a:r>
              <a:rPr lang="en-US" sz="1800" b="1" smtClean="0">
                <a:solidFill>
                  <a:srgbClr val="034CA1"/>
                </a:solidFill>
                <a:latin typeface="Courier New" pitchFamily="49" charset="0"/>
              </a:rPr>
              <a:t>s2</a:t>
            </a:r>
            <a:r>
              <a:rPr lang="en-US" sz="1800" smtClean="0"/>
              <a:t> comes before </a:t>
            </a:r>
            <a:r>
              <a:rPr lang="en-US" sz="1800" b="1" smtClean="0">
                <a:solidFill>
                  <a:srgbClr val="034CA1"/>
                </a:solidFill>
                <a:latin typeface="Courier New" pitchFamily="49" charset="0"/>
              </a:rPr>
              <a:t>s1</a:t>
            </a:r>
            <a:endParaRPr lang="en-US" sz="1800" smtClean="0">
              <a:solidFill>
                <a:srgbClr val="034CA1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When performing an alphabetic comparison of strings (rather than a lexicographic comparison) that consist of a mix of lowercase and uppercase letters, use the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compareToIgnoreCase</a:t>
            </a:r>
            <a:r>
              <a:rPr lang="en-US" sz="2000" smtClean="0"/>
              <a:t> method instead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516DB38B-08CF-4B9A-93F1-64B2D162DFE9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51204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Flow of Control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As in most programming languages, </a:t>
            </a:r>
            <a:r>
              <a:rPr lang="en-US" sz="2400" i="1" smtClean="0"/>
              <a:t>flow of control</a:t>
            </a:r>
            <a:r>
              <a:rPr lang="en-US" sz="2400" smtClean="0"/>
              <a:t> in Java refers to its </a:t>
            </a:r>
            <a:r>
              <a:rPr lang="en-US" sz="2400" i="1" smtClean="0"/>
              <a:t>branching</a:t>
            </a:r>
            <a:r>
              <a:rPr lang="en-US" sz="2400" smtClean="0"/>
              <a:t> and </a:t>
            </a:r>
            <a:r>
              <a:rPr lang="en-US" sz="2400" i="1" smtClean="0"/>
              <a:t>looping</a:t>
            </a:r>
            <a:r>
              <a:rPr lang="en-US" sz="2400" smtClean="0"/>
              <a:t> mechanisms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Java has several branching mechanisms: 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if-else</a:t>
            </a:r>
            <a:r>
              <a:rPr lang="en-US" sz="2400" b="1" smtClean="0">
                <a:solidFill>
                  <a:srgbClr val="034CA1"/>
                </a:solidFill>
              </a:rPr>
              <a:t>,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if</a:t>
            </a:r>
            <a:r>
              <a:rPr lang="en-US" sz="2400" b="1" smtClean="0">
                <a:solidFill>
                  <a:srgbClr val="034CA1"/>
                </a:solidFill>
              </a:rPr>
              <a:t>,</a:t>
            </a:r>
            <a:r>
              <a:rPr lang="en-US" sz="2400" smtClean="0">
                <a:solidFill>
                  <a:srgbClr val="034CA1"/>
                </a:solidFill>
              </a:rPr>
              <a:t> </a:t>
            </a:r>
            <a:r>
              <a:rPr lang="en-US" sz="2400" smtClean="0"/>
              <a:t>and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switch</a:t>
            </a:r>
            <a:r>
              <a:rPr lang="en-US" sz="2400" smtClean="0"/>
              <a:t> statements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Java has three types of loop statements:  the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while</a:t>
            </a:r>
            <a:r>
              <a:rPr lang="en-US" sz="2400" b="1" smtClean="0"/>
              <a:t>,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do-while</a:t>
            </a:r>
            <a:r>
              <a:rPr lang="en-US" sz="2400" smtClean="0"/>
              <a:t>, and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for</a:t>
            </a:r>
            <a:r>
              <a:rPr lang="en-US" sz="240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en-US" sz="2400" smtClean="0"/>
              <a:t>statements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Most branching and looping statements are controlled by Boolean expressions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A Boolean expression evaluates to either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true</a:t>
            </a:r>
            <a:r>
              <a:rPr lang="en-US" sz="2000" smtClean="0"/>
              <a:t> or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false</a:t>
            </a:r>
            <a:endParaRPr lang="en-US" sz="2000" smtClean="0">
              <a:solidFill>
                <a:srgbClr val="034CA1"/>
              </a:solidFill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The primitive type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boolean</a:t>
            </a:r>
            <a:r>
              <a:rPr lang="en-US" sz="2000" smtClean="0"/>
              <a:t> may only take the values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true</a:t>
            </a:r>
            <a:r>
              <a:rPr lang="en-US" sz="2000" smtClean="0"/>
              <a:t> or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false</a:t>
            </a:r>
            <a:endParaRPr lang="en-US" sz="2000" smtClean="0">
              <a:solidFill>
                <a:srgbClr val="034CA1"/>
              </a:solidFill>
              <a:latin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772CE1EC-BDE4-4B26-80B7-38D22962A2BC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16388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Building Boolean Expressions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When two Boolean expressions are combined using the </a:t>
            </a:r>
            <a:r>
              <a:rPr lang="en-US" sz="2000" i="1" smtClean="0"/>
              <a:t>"and"</a:t>
            </a:r>
            <a:r>
              <a:rPr lang="en-US" sz="2000" smtClean="0"/>
              <a:t> (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&amp;&amp;</a:t>
            </a:r>
            <a:r>
              <a:rPr lang="en-US" sz="2000" smtClean="0"/>
              <a:t>) operator, the entire expression is true provided both expressions are true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Otherwise the expression is false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When two Boolean expressions are combined using the </a:t>
            </a:r>
            <a:r>
              <a:rPr lang="en-US" sz="2000" i="1" smtClean="0"/>
              <a:t>"or"</a:t>
            </a:r>
            <a:r>
              <a:rPr lang="en-US" sz="2000" smtClean="0"/>
              <a:t> (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||</a:t>
            </a:r>
            <a:r>
              <a:rPr lang="en-US" sz="2000" smtClean="0"/>
              <a:t>) operator, the entire expression is true as long as one of the expressions is true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The expression is false only if both expressions are false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Any Boolean expression can be negated using the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!</a:t>
            </a:r>
            <a:r>
              <a:rPr lang="en-US" sz="2000" smtClean="0"/>
              <a:t> operator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Place the expression in parentheses and place the </a:t>
            </a:r>
            <a:r>
              <a:rPr lang="en-US" sz="1800" b="1" smtClean="0">
                <a:solidFill>
                  <a:srgbClr val="034CA1"/>
                </a:solidFill>
                <a:latin typeface="Courier New" pitchFamily="49" charset="0"/>
              </a:rPr>
              <a:t>!</a:t>
            </a:r>
            <a:r>
              <a:rPr lang="en-US" sz="1800" smtClean="0"/>
              <a:t> operator in front of it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Unlike mathematical notation, strings of inequalities must be joined by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&amp;&amp;</a:t>
            </a:r>
            <a:endParaRPr lang="en-US" sz="2000" smtClean="0">
              <a:solidFill>
                <a:srgbClr val="034CA1"/>
              </a:solidFill>
              <a:latin typeface="Courier New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Use </a:t>
            </a:r>
            <a:r>
              <a:rPr lang="en-US" sz="1800" b="1" smtClean="0">
                <a:solidFill>
                  <a:srgbClr val="034CA1"/>
                </a:solidFill>
                <a:latin typeface="Courier New" pitchFamily="49" charset="0"/>
              </a:rPr>
              <a:t>(min &lt; result) &amp;&amp; (result &lt; max)</a:t>
            </a:r>
            <a:r>
              <a:rPr lang="en-US" sz="1800" smtClean="0"/>
              <a:t> rather than    </a:t>
            </a:r>
            <a:r>
              <a:rPr lang="en-US" sz="1800" b="1" smtClean="0">
                <a:solidFill>
                  <a:srgbClr val="034CA1"/>
                </a:solidFill>
                <a:latin typeface="Courier New" pitchFamily="49" charset="0"/>
              </a:rPr>
              <a:t>min &lt; result &lt; max</a:t>
            </a:r>
            <a:endParaRPr lang="en-US" sz="1800" smtClean="0">
              <a:solidFill>
                <a:srgbClr val="034CA1"/>
              </a:solidFill>
              <a:latin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D613D9C8-6AC8-4A7F-AE37-7D2ED8746D12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53252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Evaluating Boolean Expressions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Even though Boolean expressions are used to control branch and loop statements,  Boolean expressions can exist independently as well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A Boolean variable can be given the value of a Boolean expression by using an assignment statement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 Boolean expression can be evaluated in the same way that an arithmetic expression is evaluated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2000" smtClean="0"/>
              <a:t>The only difference is that arithmetic expressions produce a number as a result, while Boolean expressions produce either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true</a:t>
            </a:r>
            <a:r>
              <a:rPr lang="en-US" sz="2000" smtClean="0"/>
              <a:t> or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false</a:t>
            </a:r>
            <a:r>
              <a:rPr lang="en-US" sz="2000" smtClean="0"/>
              <a:t> as their result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1800" b="1" smtClean="0">
                <a:solidFill>
                  <a:srgbClr val="034CA1"/>
                </a:solidFill>
                <a:latin typeface="Courier New" pitchFamily="49" charset="0"/>
              </a:rPr>
              <a:t>boolean madeIt = (time &lt; limit) &amp;&amp; (limit &lt; max);</a:t>
            </a:r>
            <a:endParaRPr lang="en-US" sz="1800" smtClean="0">
              <a:solidFill>
                <a:srgbClr val="034CA1"/>
              </a:solidFill>
              <a:latin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AA995432-AA88-4332-9390-17A02143C886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55300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Truth Tables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2CA50AF6-2C77-4BA1-8DBC-832186B923EE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57347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  <p:pic>
        <p:nvPicPr>
          <p:cNvPr id="5734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8" y="1042988"/>
            <a:ext cx="8847137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Short-Circuit and Complete Evaluation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Java can take a shortcut when the evaluation of the first part of a  Boolean expression produces a result that evaluation of the second part cannot change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This is called </a:t>
            </a:r>
            <a:r>
              <a:rPr lang="en-US" sz="2400" i="1" smtClean="0"/>
              <a:t>short-circuit evaluation</a:t>
            </a:r>
            <a:r>
              <a:rPr lang="en-US" sz="2400" smtClean="0"/>
              <a:t> or </a:t>
            </a:r>
            <a:r>
              <a:rPr lang="en-US" sz="2400" i="1" smtClean="0"/>
              <a:t>lazy evaluation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For example, when evaluating two Boolean subexpressions joined by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&amp;&amp;</a:t>
            </a:r>
            <a:r>
              <a:rPr lang="en-US" sz="2000" smtClean="0"/>
              <a:t>, if the first subexpression evaluates to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false</a:t>
            </a:r>
            <a:r>
              <a:rPr lang="en-US" sz="2000" smtClean="0"/>
              <a:t>, then the entire expression will evaluate to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false</a:t>
            </a:r>
            <a:r>
              <a:rPr lang="en-US" sz="2000" smtClean="0"/>
              <a:t>, no matter the value of the second subexpression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In like manner, when evaluating two Boolean subexpressions joined by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||</a:t>
            </a:r>
            <a:r>
              <a:rPr lang="en-US" sz="2000" smtClean="0"/>
              <a:t>, if the first subexpression evaluates to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true</a:t>
            </a:r>
            <a:r>
              <a:rPr lang="en-US" sz="2000" smtClean="0"/>
              <a:t>, then the entire expression will evaluate to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true</a:t>
            </a:r>
            <a:endParaRPr lang="en-US" sz="2000" smtClean="0">
              <a:solidFill>
                <a:srgbClr val="034CA1"/>
              </a:solidFill>
              <a:latin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367FFFBA-ABF9-42DD-AD41-32F137E7720B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59396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Short-Circuit and Complete Evaluation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There are times when using short-circuit evaluation can prevent a </a:t>
            </a:r>
            <a:r>
              <a:rPr lang="en-US" sz="2400" i="1" smtClean="0"/>
              <a:t>runtime error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In the following example, if the number of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kids</a:t>
            </a:r>
            <a:r>
              <a:rPr lang="en-US" sz="2000" smtClean="0"/>
              <a:t> is equal to zero, then the second subexpression will not be evaluated, thus preventing a </a:t>
            </a:r>
            <a:r>
              <a:rPr lang="en-US" sz="2000" i="1" smtClean="0"/>
              <a:t>divide by zero error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Note that reversing the order of the subexpressions will not prevent this</a:t>
            </a:r>
          </a:p>
          <a:p>
            <a:pPr lvl="1" algn="ctr" eaLnBrk="1" hangingPunct="1">
              <a:lnSpc>
                <a:spcPct val="90000"/>
              </a:lnSpc>
              <a:buFontTx/>
              <a:buNone/>
            </a:pPr>
            <a:r>
              <a:rPr lang="en-US" sz="180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en-US" sz="1800" b="1" smtClean="0">
                <a:solidFill>
                  <a:srgbClr val="034CA1"/>
                </a:solidFill>
                <a:latin typeface="Courier New" pitchFamily="49" charset="0"/>
              </a:rPr>
              <a:t>if ((kids !=0) &amp;&amp; ((toys/kids) &gt;=2)) . . .</a:t>
            </a:r>
            <a:endParaRPr lang="en-US" sz="1800" smtClean="0">
              <a:solidFill>
                <a:srgbClr val="034CA1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Sometimes it is preferable to always evaluate both expressions, i.e., request complete evaluation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In this case, use the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&amp;</a:t>
            </a:r>
            <a:r>
              <a:rPr lang="en-US" sz="2000" smtClean="0"/>
              <a:t> and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|</a:t>
            </a:r>
            <a:r>
              <a:rPr lang="en-US" sz="2000" smtClean="0"/>
              <a:t> operators instead of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&amp;&amp;</a:t>
            </a:r>
            <a:r>
              <a:rPr lang="en-US" sz="2000" smtClean="0"/>
              <a:t> and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||</a:t>
            </a:r>
            <a:endParaRPr lang="en-US" sz="2000" smtClean="0">
              <a:solidFill>
                <a:srgbClr val="034CA1"/>
              </a:solidFill>
              <a:latin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219CD4E2-5902-4A51-97A9-CD9B8CF114A8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61444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Precedence and Associativity Rules</a:t>
            </a:r>
          </a:p>
        </p:txBody>
      </p:sp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Boolean and arithmetic expressions need not be fully parenthesized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If some or all of the parentheses are omitted, Java will follow </a:t>
            </a:r>
            <a:r>
              <a:rPr lang="en-US" sz="2400" i="1" smtClean="0"/>
              <a:t>precedence</a:t>
            </a:r>
            <a:r>
              <a:rPr lang="en-US" sz="2400" smtClean="0"/>
              <a:t> and </a:t>
            </a:r>
            <a:r>
              <a:rPr lang="en-US" sz="2400" i="1" smtClean="0"/>
              <a:t>associativity</a:t>
            </a:r>
            <a:r>
              <a:rPr lang="en-US" sz="2400" smtClean="0"/>
              <a:t> rules (summarized in the following table) to determine the order of operations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If one operator occurs higher in the table than another, it has </a:t>
            </a:r>
            <a:r>
              <a:rPr lang="en-US" sz="2000" i="1" smtClean="0"/>
              <a:t>higher precedence</a:t>
            </a:r>
            <a:r>
              <a:rPr lang="en-US" sz="2000" smtClean="0"/>
              <a:t>, and is grouped with its operands before the operator of lower precedence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If two operators have the same precedence, then </a:t>
            </a:r>
            <a:r>
              <a:rPr lang="en-US" sz="2000" i="1" smtClean="0"/>
              <a:t>associativity rules</a:t>
            </a:r>
            <a:r>
              <a:rPr lang="en-US" sz="2000" smtClean="0"/>
              <a:t> determine which is grouped first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F555B39D-E36C-4C27-801D-BDDE3F5ABC79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63492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94AAB8F1-C4D8-4EED-861A-3D04FE3A87ED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65538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  <p:pic>
        <p:nvPicPr>
          <p:cNvPr id="6553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00350" y="304800"/>
            <a:ext cx="6115050" cy="579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0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152400"/>
            <a:ext cx="2362200" cy="5568950"/>
          </a:xfrm>
        </p:spPr>
        <p:txBody>
          <a:bodyPr/>
          <a:lstStyle/>
          <a:p>
            <a:pPr eaLnBrk="1" hangingPunct="1"/>
            <a:r>
              <a:rPr lang="en-US" sz="2800" smtClean="0"/>
              <a:t>Precedence and Associativity Rules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Evaluating Expressions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In general, parentheses in an expression help to document the programmer's intent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Instead of relying on precedence and associativity rules, it is best to include most parentheses, except where the intended meaning is obvious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 </a:t>
            </a:r>
            <a:r>
              <a:rPr lang="en-US" sz="2000" i="1" smtClean="0"/>
              <a:t>Binding</a:t>
            </a:r>
            <a:r>
              <a:rPr lang="en-US" sz="2000" smtClean="0"/>
              <a:t>:  The association of operands with their operators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A fully parenthesized expression accomplishes binding for all the operators in an expression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i="1" smtClean="0"/>
              <a:t>Side Effects</a:t>
            </a:r>
            <a:r>
              <a:rPr lang="en-US" sz="2000" smtClean="0"/>
              <a:t>:  When, in addition to returning a value, an expression changes something, such as the value of a variable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The </a:t>
            </a:r>
            <a:r>
              <a:rPr lang="en-US" sz="1800" i="1" smtClean="0"/>
              <a:t>assignment</a:t>
            </a:r>
            <a:r>
              <a:rPr lang="en-US" sz="1800" smtClean="0"/>
              <a:t>, </a:t>
            </a:r>
            <a:r>
              <a:rPr lang="en-US" sz="1800" i="1" smtClean="0"/>
              <a:t>increment</a:t>
            </a:r>
            <a:r>
              <a:rPr lang="en-US" sz="1800" smtClean="0"/>
              <a:t>, and </a:t>
            </a:r>
            <a:r>
              <a:rPr lang="en-US" sz="1800" i="1" smtClean="0"/>
              <a:t>decrement </a:t>
            </a:r>
            <a:r>
              <a:rPr lang="en-US" sz="1800" smtClean="0"/>
              <a:t>operators all produce side effects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D6C2E510-964B-4353-BFD0-8E24A7F77A8D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67588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Rules for Evaluating Expressions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Perform binding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Determine the equivalent fully parenthesized expression using the precedence and associativity rules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Proceeding left to right, evaluate whatever subexpressions can be immediately evaluated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These subexpressions will be operands or method arguments, e.g., numeric constants or variables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Evaluate each outer operation and method invocation as soon as all of its operands (i.e., arguments) have been evaluated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AFA99A92-11B8-4E37-9C68-7284C684C5F8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69636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Loops</a:t>
            </a:r>
          </a:p>
        </p:txBody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i="1" smtClean="0"/>
              <a:t>Loops</a:t>
            </a:r>
            <a:r>
              <a:rPr lang="en-US" sz="2800" smtClean="0"/>
              <a:t> in Java are similar to those in other high-level languages</a:t>
            </a:r>
          </a:p>
          <a:p>
            <a:pPr eaLnBrk="1" hangingPunct="1"/>
            <a:r>
              <a:rPr lang="en-US" sz="2800" smtClean="0"/>
              <a:t>Java has three types of loop statements:  the </a:t>
            </a:r>
            <a:r>
              <a:rPr lang="en-US" sz="2800" b="1" smtClean="0">
                <a:solidFill>
                  <a:srgbClr val="034CA1"/>
                </a:solidFill>
                <a:latin typeface="Courier New" pitchFamily="49" charset="0"/>
              </a:rPr>
              <a:t>while</a:t>
            </a:r>
            <a:r>
              <a:rPr lang="en-US" sz="2800" smtClean="0"/>
              <a:t>, the </a:t>
            </a:r>
            <a:r>
              <a:rPr lang="en-US" sz="2800" b="1" smtClean="0">
                <a:solidFill>
                  <a:srgbClr val="034CA1"/>
                </a:solidFill>
                <a:latin typeface="Courier New" pitchFamily="49" charset="0"/>
              </a:rPr>
              <a:t>do-while</a:t>
            </a:r>
            <a:r>
              <a:rPr lang="en-US" sz="2800" smtClean="0"/>
              <a:t>, and the </a:t>
            </a:r>
            <a:r>
              <a:rPr lang="en-US" sz="2800" b="1" smtClean="0">
                <a:solidFill>
                  <a:srgbClr val="034CA1"/>
                </a:solidFill>
                <a:latin typeface="Courier New" pitchFamily="49" charset="0"/>
              </a:rPr>
              <a:t>for</a:t>
            </a:r>
            <a:r>
              <a:rPr lang="en-US" sz="2800" smtClean="0"/>
              <a:t> statements</a:t>
            </a:r>
          </a:p>
          <a:p>
            <a:pPr lvl="1" eaLnBrk="1" hangingPunct="1"/>
            <a:r>
              <a:rPr lang="en-US" sz="2400" smtClean="0"/>
              <a:t>The code that is repeated in a loop is called the </a:t>
            </a:r>
            <a:r>
              <a:rPr lang="en-US" sz="2400" i="1" smtClean="0"/>
              <a:t>body</a:t>
            </a:r>
            <a:r>
              <a:rPr lang="en-US" sz="2400" smtClean="0"/>
              <a:t> of the loop</a:t>
            </a:r>
          </a:p>
          <a:p>
            <a:pPr lvl="1" eaLnBrk="1" hangingPunct="1"/>
            <a:r>
              <a:rPr lang="en-US" sz="2400" smtClean="0"/>
              <a:t>Each repetition of the loop body is called an </a:t>
            </a:r>
            <a:r>
              <a:rPr lang="en-US" sz="2400" i="1" smtClean="0"/>
              <a:t>iteration</a:t>
            </a:r>
            <a:r>
              <a:rPr lang="en-US" sz="2400" smtClean="0"/>
              <a:t> of the loop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EA3B1C3B-B374-4EB7-A660-CEFE12955307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71684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Branching with an </a:t>
            </a:r>
            <a:r>
              <a:rPr lang="en-US" sz="3200" b="1" smtClean="0">
                <a:latin typeface="Courier New" pitchFamily="49" charset="0"/>
              </a:rPr>
              <a:t>if-else</a:t>
            </a:r>
            <a:r>
              <a:rPr lang="en-US" sz="3200" smtClean="0"/>
              <a:t> Statement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An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if-else</a:t>
            </a:r>
            <a:r>
              <a:rPr lang="en-US" sz="2400" smtClean="0"/>
              <a:t> statement chooses between two alternative statements based on the value of a Boolean expression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if (</a:t>
            </a:r>
            <a:r>
              <a:rPr lang="en-US" sz="2000" b="1" i="1" smtClean="0">
                <a:solidFill>
                  <a:srgbClr val="034CA1"/>
                </a:solidFill>
                <a:latin typeface="Courier New" pitchFamily="49" charset="0"/>
              </a:rPr>
              <a:t>Boolean_Expression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)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  </a:t>
            </a:r>
            <a:r>
              <a:rPr lang="en-US" sz="2000" b="1" i="1" smtClean="0">
                <a:solidFill>
                  <a:srgbClr val="034CA1"/>
                </a:solidFill>
                <a:latin typeface="Courier New" pitchFamily="49" charset="0"/>
              </a:rPr>
              <a:t>Yes_Statement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else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  </a:t>
            </a:r>
            <a:r>
              <a:rPr lang="en-US" sz="2000" b="1" i="1" smtClean="0">
                <a:solidFill>
                  <a:srgbClr val="034CA1"/>
                </a:solidFill>
                <a:latin typeface="Courier New" pitchFamily="49" charset="0"/>
              </a:rPr>
              <a:t>No_Statement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The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Boolean_Expression</a:t>
            </a:r>
            <a:r>
              <a:rPr lang="en-US" sz="2000" smtClean="0"/>
              <a:t> must be enclosed in parentheses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If the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Boolean_Expression</a:t>
            </a:r>
            <a:r>
              <a:rPr lang="en-US" sz="2000" smtClean="0"/>
              <a:t> is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true</a:t>
            </a:r>
            <a:r>
              <a:rPr lang="en-US" sz="2000" smtClean="0"/>
              <a:t>, then the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Yes_Statement</a:t>
            </a:r>
            <a:r>
              <a:rPr lang="en-US" sz="2000" smtClean="0"/>
              <a:t> is executed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If the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Boolean_Expression</a:t>
            </a:r>
            <a:r>
              <a:rPr lang="en-US" sz="2000" smtClean="0"/>
              <a:t> is false, then the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No_Statement</a:t>
            </a:r>
            <a:r>
              <a:rPr lang="en-US" sz="2000" smtClean="0"/>
              <a:t> is executed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B17E2D72-EF32-4AB2-AD6B-C9A56EDC5203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18436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ourier New" pitchFamily="49" charset="0"/>
              </a:rPr>
              <a:t>while</a:t>
            </a:r>
            <a:r>
              <a:rPr lang="en-US" smtClean="0"/>
              <a:t> statement</a:t>
            </a:r>
          </a:p>
        </p:txBody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while</a:t>
            </a:r>
            <a:r>
              <a:rPr lang="en-US" sz="2400" smtClean="0"/>
              <a:t> statement is used to repeat a portion of code (i.e., the loop body) based on the evaluation of a Boolean expression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The Boolean expression is checked </a:t>
            </a:r>
            <a:r>
              <a:rPr lang="en-US" sz="2000" i="1" smtClean="0"/>
              <a:t>before</a:t>
            </a:r>
            <a:r>
              <a:rPr lang="en-US" sz="2000" smtClean="0"/>
              <a:t> the loop body is executed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When false, the loop body is not executed at all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Before the execution of each following iteration of the loop body, the Boolean expression is checked again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If true, the loop body is executed again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If false, the loop statement ends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The loop body can consist of a single statement,  or multiple statements enclosed in a pair of braces</a:t>
            </a:r>
            <a:r>
              <a:rPr lang="en-US" sz="2000" b="1" smtClean="0"/>
              <a:t> </a:t>
            </a:r>
            <a:r>
              <a:rPr lang="en-US" sz="2000" smtClean="0"/>
              <a:t>(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{ }</a:t>
            </a:r>
            <a:r>
              <a:rPr lang="en-US" sz="2000" smtClean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A2FCBC20-EFB6-47A9-9EC2-7A07BB8E3F26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73732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4"/>
          <p:cNvSpPr>
            <a:spLocks noChangeArrowheads="1"/>
          </p:cNvSpPr>
          <p:nvPr/>
        </p:nvSpPr>
        <p:spPr bwMode="auto">
          <a:xfrm>
            <a:off x="1955800" y="1408113"/>
            <a:ext cx="5618163" cy="1073150"/>
          </a:xfrm>
          <a:prstGeom prst="rect">
            <a:avLst/>
          </a:prstGeom>
          <a:solidFill>
            <a:srgbClr val="FFFFCC"/>
          </a:solidFill>
          <a:ln w="9525">
            <a:solidFill>
              <a:srgbClr val="034CA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75778" name="Rectangle 5"/>
          <p:cNvSpPr>
            <a:spLocks noChangeArrowheads="1"/>
          </p:cNvSpPr>
          <p:nvPr/>
        </p:nvSpPr>
        <p:spPr bwMode="auto">
          <a:xfrm>
            <a:off x="1984375" y="2851150"/>
            <a:ext cx="5618163" cy="2974975"/>
          </a:xfrm>
          <a:prstGeom prst="rect">
            <a:avLst/>
          </a:prstGeom>
          <a:solidFill>
            <a:srgbClr val="FFFFCC"/>
          </a:solidFill>
          <a:ln w="9525">
            <a:solidFill>
              <a:srgbClr val="034CA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28825" y="1676400"/>
            <a:ext cx="5667375" cy="40386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b="1">
                <a:solidFill>
                  <a:srgbClr val="034CA1"/>
                </a:solidFill>
                <a:latin typeface="Courier New" pitchFamily="49" charset="0"/>
              </a:rPr>
              <a:t>while (Boolean_Expression)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b="1">
                <a:solidFill>
                  <a:srgbClr val="034CA1"/>
                </a:solidFill>
                <a:latin typeface="Courier New" pitchFamily="49" charset="0"/>
              </a:rPr>
              <a:t>   Statement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b="1"/>
              <a:t>                          Or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b="1">
                <a:solidFill>
                  <a:srgbClr val="034CA1"/>
                </a:solidFill>
                <a:latin typeface="Courier New" pitchFamily="49" charset="0"/>
              </a:rPr>
              <a:t>while (Boolean_Expression)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b="1">
                <a:solidFill>
                  <a:srgbClr val="034CA1"/>
                </a:solidFill>
                <a:latin typeface="Courier New" pitchFamily="49" charset="0"/>
              </a:rPr>
              <a:t>{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b="1">
                <a:solidFill>
                  <a:srgbClr val="034CA1"/>
                </a:solidFill>
                <a:latin typeface="Courier New" pitchFamily="49" charset="0"/>
              </a:rPr>
              <a:t>   Statement_1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b="1">
                <a:solidFill>
                  <a:srgbClr val="034CA1"/>
                </a:solidFill>
                <a:latin typeface="Courier New" pitchFamily="49" charset="0"/>
              </a:rPr>
              <a:t>   Statement_2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400" b="1">
              <a:solidFill>
                <a:srgbClr val="034CA1"/>
              </a:solidFill>
              <a:latin typeface="Courier New" pitchFamily="49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b="1">
                <a:solidFill>
                  <a:srgbClr val="034CA1"/>
                </a:solidFill>
                <a:latin typeface="Courier New" pitchFamily="49" charset="0"/>
              </a:rPr>
              <a:t>   Statement_Last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b="1">
                <a:solidFill>
                  <a:srgbClr val="034CA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757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ourier New" pitchFamily="49" charset="0"/>
              </a:rPr>
              <a:t>while</a:t>
            </a:r>
            <a:r>
              <a:rPr lang="en-US" smtClean="0"/>
              <a:t> Syntax</a:t>
            </a:r>
          </a:p>
        </p:txBody>
      </p:sp>
      <p:sp>
        <p:nvSpPr>
          <p:cNvPr id="75781" name="Text Box 6"/>
          <p:cNvSpPr txBox="1">
            <a:spLocks noChangeArrowheads="1"/>
          </p:cNvSpPr>
          <p:nvPr/>
        </p:nvSpPr>
        <p:spPr bwMode="auto">
          <a:xfrm rot="-5400000">
            <a:off x="3190081" y="4325145"/>
            <a:ext cx="8540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34CA1"/>
                </a:solidFill>
                <a:latin typeface="Calibri" pitchFamily="34" charset="0"/>
              </a:rPr>
              <a:t>. . 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80B2DA6C-48AD-4C07-9C96-A980101B7860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75783" name="Footer Placeholder 9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ourier New" pitchFamily="49" charset="0"/>
              </a:rPr>
              <a:t>do-while</a:t>
            </a:r>
            <a:r>
              <a:rPr lang="en-US" smtClean="0"/>
              <a:t> Statement</a:t>
            </a:r>
          </a:p>
        </p:txBody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A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do-while</a:t>
            </a:r>
            <a:r>
              <a:rPr lang="en-US" sz="2400" smtClean="0"/>
              <a:t> statement is used to execute a portion of code (i.e., the loop body), and then repeat it based on the evaluation of a Boolean expression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The loop body is executed at least once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The Boolean expression is checked </a:t>
            </a:r>
            <a:r>
              <a:rPr lang="en-US" sz="1800" i="1" smtClean="0"/>
              <a:t>after</a:t>
            </a:r>
            <a:r>
              <a:rPr lang="en-US" sz="1800" smtClean="0"/>
              <a:t> the loop body is executed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The Boolean expression is checked after each iteration of the loop body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If true, the loop body is executed again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If false, the loop statement ends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Don't forget to put a semicolon after the Boolean expression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Like the while statement, the loop body can consist of a single statement,  or multiple statements enclosed in a pair of braces (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{</a:t>
            </a:r>
            <a:r>
              <a:rPr lang="en-US" sz="200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}</a:t>
            </a:r>
            <a:r>
              <a:rPr lang="en-US" sz="2000" smtClean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DAE24A36-F441-4781-A3FD-078D944D9578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77828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5"/>
          <p:cNvSpPr>
            <a:spLocks noChangeArrowheads="1"/>
          </p:cNvSpPr>
          <p:nvPr/>
        </p:nvSpPr>
        <p:spPr bwMode="auto">
          <a:xfrm>
            <a:off x="1662113" y="1544638"/>
            <a:ext cx="5849937" cy="1233487"/>
          </a:xfrm>
          <a:prstGeom prst="rect">
            <a:avLst/>
          </a:prstGeom>
          <a:solidFill>
            <a:srgbClr val="FFFFCC"/>
          </a:solidFill>
          <a:ln w="9525">
            <a:solidFill>
              <a:srgbClr val="034CA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79874" name="Rectangle 4"/>
          <p:cNvSpPr>
            <a:spLocks noChangeArrowheads="1"/>
          </p:cNvSpPr>
          <p:nvPr/>
        </p:nvSpPr>
        <p:spPr bwMode="auto">
          <a:xfrm>
            <a:off x="1670050" y="3078163"/>
            <a:ext cx="5849938" cy="2698750"/>
          </a:xfrm>
          <a:prstGeom prst="rect">
            <a:avLst/>
          </a:prstGeom>
          <a:solidFill>
            <a:srgbClr val="FFFFCC"/>
          </a:solidFill>
          <a:ln w="9525">
            <a:solidFill>
              <a:srgbClr val="034CA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1650" y="1676400"/>
            <a:ext cx="5946775" cy="40386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b="1">
                <a:solidFill>
                  <a:srgbClr val="034CA1"/>
                </a:solidFill>
                <a:latin typeface="Courier New" pitchFamily="49" charset="0"/>
              </a:rPr>
              <a:t>do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b="1">
                <a:solidFill>
                  <a:srgbClr val="034CA1"/>
                </a:solidFill>
                <a:latin typeface="Courier New" pitchFamily="49" charset="0"/>
              </a:rPr>
              <a:t>   Statement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b="1">
                <a:solidFill>
                  <a:srgbClr val="034CA1"/>
                </a:solidFill>
                <a:latin typeface="Courier New" pitchFamily="49" charset="0"/>
              </a:rPr>
              <a:t>while (Boolean_Expression);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b="1"/>
              <a:t>                   Or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b="1">
                <a:solidFill>
                  <a:srgbClr val="034CA1"/>
                </a:solidFill>
                <a:latin typeface="Courier New" pitchFamily="49" charset="0"/>
              </a:rPr>
              <a:t>do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b="1">
                <a:solidFill>
                  <a:srgbClr val="034CA1"/>
                </a:solidFill>
                <a:latin typeface="Courier New" pitchFamily="49" charset="0"/>
              </a:rPr>
              <a:t>{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b="1">
                <a:solidFill>
                  <a:srgbClr val="034CA1"/>
                </a:solidFill>
                <a:latin typeface="Courier New" pitchFamily="49" charset="0"/>
              </a:rPr>
              <a:t>   Statement_1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b="1">
                <a:solidFill>
                  <a:srgbClr val="034CA1"/>
                </a:solidFill>
                <a:latin typeface="Courier New" pitchFamily="49" charset="0"/>
              </a:rPr>
              <a:t>   Statement_2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2400" b="1">
              <a:solidFill>
                <a:srgbClr val="034CA1"/>
              </a:solidFill>
              <a:latin typeface="Courier New" pitchFamily="49" charset="0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b="1">
                <a:solidFill>
                  <a:srgbClr val="034CA1"/>
                </a:solidFill>
                <a:latin typeface="Courier New" pitchFamily="49" charset="0"/>
              </a:rPr>
              <a:t>   Statement_Last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b="1">
                <a:solidFill>
                  <a:srgbClr val="034CA1"/>
                </a:solidFill>
                <a:latin typeface="Courier New" pitchFamily="49" charset="0"/>
              </a:rPr>
              <a:t>}  while (Boolean_Expression);</a:t>
            </a:r>
          </a:p>
        </p:txBody>
      </p:sp>
      <p:sp>
        <p:nvSpPr>
          <p:cNvPr id="798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latin typeface="Courier New" pitchFamily="49" charset="0"/>
              </a:rPr>
              <a:t>do-while</a:t>
            </a:r>
            <a:r>
              <a:rPr lang="en-US" smtClean="0"/>
              <a:t> Syntax</a:t>
            </a:r>
          </a:p>
        </p:txBody>
      </p:sp>
      <p:sp>
        <p:nvSpPr>
          <p:cNvPr id="79877" name="Text Box 6"/>
          <p:cNvSpPr txBox="1">
            <a:spLocks noChangeArrowheads="1"/>
          </p:cNvSpPr>
          <p:nvPr/>
        </p:nvSpPr>
        <p:spPr bwMode="auto">
          <a:xfrm rot="-5400000">
            <a:off x="2737644" y="4421982"/>
            <a:ext cx="838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34CA1"/>
                </a:solidFill>
                <a:latin typeface="Calibri" pitchFamily="34" charset="0"/>
              </a:rPr>
              <a:t>. . 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596B2FB9-07AD-4CC5-BA28-C95F1EE4051E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79879" name="Footer Placeholder 9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Algorithms and Pseudocode</a:t>
            </a:r>
          </a:p>
        </p:txBody>
      </p:sp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The hard part of solving a problem with a computer program is not dealing with the syntax rules of a programming language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Rather, coming up with the underlying solution method is the most difficult part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An </a:t>
            </a:r>
            <a:r>
              <a:rPr lang="en-US" sz="2000" i="1" smtClean="0"/>
              <a:t>algorithm</a:t>
            </a:r>
            <a:r>
              <a:rPr lang="en-US" sz="2000" smtClean="0"/>
              <a:t> is a set of precise instructions that lead to a solution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An algorithm is normally written in </a:t>
            </a:r>
            <a:r>
              <a:rPr lang="en-US" sz="1800" i="1" smtClean="0"/>
              <a:t>pseudocode</a:t>
            </a:r>
            <a:r>
              <a:rPr lang="en-US" sz="1800" smtClean="0"/>
              <a:t>, which is a mixture of programming language and a human language, like English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Pseudocode must be precise and clear enough so that a good programmer can convert it to syntactically correct code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However, pseudocode is much less rigid than code:  One needn't worry about the fine points of syntax or declaring variables, for example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ED682FCF-3475-4675-8971-B792B149B5BC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81924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b="1" smtClean="0">
                <a:latin typeface="Courier New" pitchFamily="49" charset="0"/>
              </a:rPr>
              <a:t>for</a:t>
            </a:r>
            <a:r>
              <a:rPr lang="en-US" smtClean="0"/>
              <a:t> Statement</a:t>
            </a:r>
          </a:p>
        </p:txBody>
      </p:sp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The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for</a:t>
            </a:r>
            <a:r>
              <a:rPr lang="en-US" sz="2400" smtClean="0"/>
              <a:t> statement is most commonly used to step through an integer variable in equal increments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It begins with the keyword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for</a:t>
            </a:r>
            <a:r>
              <a:rPr lang="en-US" sz="2400" smtClean="0"/>
              <a:t>, followed by three expressions in parentheses that describe what to do with one or more </a:t>
            </a:r>
            <a:r>
              <a:rPr lang="en-US" sz="2400" i="1" smtClean="0"/>
              <a:t>controlling variables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The first expression tells how the control variable or variables are </a:t>
            </a:r>
            <a:r>
              <a:rPr lang="en-US" sz="2000" i="1" smtClean="0"/>
              <a:t>initialized</a:t>
            </a:r>
            <a:r>
              <a:rPr lang="en-US" sz="2000" smtClean="0"/>
              <a:t> or </a:t>
            </a:r>
            <a:r>
              <a:rPr lang="en-US" sz="2000" i="1" smtClean="0"/>
              <a:t>declared</a:t>
            </a:r>
            <a:r>
              <a:rPr lang="en-US" sz="2000" smtClean="0"/>
              <a:t> and </a:t>
            </a:r>
            <a:r>
              <a:rPr lang="en-US" sz="2000" i="1" smtClean="0"/>
              <a:t>initialized</a:t>
            </a:r>
            <a:r>
              <a:rPr lang="en-US" sz="2000" smtClean="0"/>
              <a:t> before the first iteration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The second expression determines when the loop should </a:t>
            </a:r>
            <a:r>
              <a:rPr lang="en-US" sz="2000" i="1" smtClean="0"/>
              <a:t>end</a:t>
            </a:r>
            <a:r>
              <a:rPr lang="en-US" sz="2000" smtClean="0"/>
              <a:t>, based on the evaluation of a Boolean expression </a:t>
            </a:r>
            <a:r>
              <a:rPr lang="en-US" sz="2000" i="1" smtClean="0"/>
              <a:t>before</a:t>
            </a:r>
            <a:r>
              <a:rPr lang="en-US" sz="2000" smtClean="0"/>
              <a:t> each iteration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The third expression tells how the control variable or variables are </a:t>
            </a:r>
            <a:r>
              <a:rPr lang="en-US" sz="2000" i="1" smtClean="0"/>
              <a:t>updated</a:t>
            </a:r>
            <a:r>
              <a:rPr lang="en-US" sz="2000" smtClean="0"/>
              <a:t> </a:t>
            </a:r>
            <a:r>
              <a:rPr lang="en-US" sz="2000" i="1" smtClean="0"/>
              <a:t>after</a:t>
            </a:r>
            <a:r>
              <a:rPr lang="en-US" sz="2000" smtClean="0"/>
              <a:t> each iteration of the loop body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98395860-D78D-46D5-84CF-D2C819C02D02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83972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b="1" smtClean="0">
                <a:latin typeface="Courier New" pitchFamily="49" charset="0"/>
              </a:rPr>
              <a:t>for</a:t>
            </a:r>
            <a:r>
              <a:rPr lang="en-US" smtClean="0"/>
              <a:t> Statement Syntax</a:t>
            </a:r>
          </a:p>
        </p:txBody>
      </p:sp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for (Initializing; Boolean_Expression; Update)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  Body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Body</a:t>
            </a:r>
            <a:r>
              <a:rPr lang="en-US" sz="2400" smtClean="0"/>
              <a:t> may consist of a single statement or a list of statements enclosed in a pair of braces (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{</a:t>
            </a:r>
            <a:r>
              <a:rPr lang="en-US" sz="240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}</a:t>
            </a:r>
            <a:r>
              <a:rPr lang="en-US" sz="240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Note that the three control expressions are separated by two, not three, semicolons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Note that there is no semicolon after the closing parenthesis at the beginning of the loop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5CB92366-F231-4A35-BBA0-3ED792D2CF25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86020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Semantics of the </a:t>
            </a:r>
            <a:r>
              <a:rPr lang="en-US" b="1" smtClean="0">
                <a:latin typeface="Courier New" pitchFamily="49" charset="0"/>
              </a:rPr>
              <a:t>for</a:t>
            </a:r>
            <a:r>
              <a:rPr lang="en-US" smtClean="0"/>
              <a:t> Statement</a:t>
            </a:r>
          </a:p>
        </p:txBody>
      </p:sp>
      <p:pic>
        <p:nvPicPr>
          <p:cNvPr id="88066" name="Picture 6" descr="D3_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28788" y="781050"/>
            <a:ext cx="6319837" cy="561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0D09B5C3-229F-4D92-93FE-9F219618EF1C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88068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latin typeface="Courier New" pitchFamily="49" charset="0"/>
              </a:rPr>
              <a:t>for</a:t>
            </a:r>
            <a:r>
              <a:rPr lang="en-US" sz="3200" smtClean="0">
                <a:latin typeface="Courier New" pitchFamily="49" charset="0"/>
              </a:rPr>
              <a:t> </a:t>
            </a:r>
            <a:r>
              <a:rPr lang="en-US" sz="3200" smtClean="0"/>
              <a:t>Statement Syntax and Alternate Semantics</a:t>
            </a:r>
          </a:p>
        </p:txBody>
      </p:sp>
      <p:pic>
        <p:nvPicPr>
          <p:cNvPr id="90114" name="Picture 6" descr="D3_10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25" y="1885950"/>
            <a:ext cx="75057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402BAB04-6F6E-42F1-8E28-096528EBDF9A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90116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2"/>
          <p:cNvSpPr>
            <a:spLocks noGrp="1" noChangeArrowheads="1"/>
          </p:cNvSpPr>
          <p:nvPr>
            <p:ph type="title"/>
          </p:nvPr>
        </p:nvSpPr>
        <p:spPr>
          <a:xfrm>
            <a:off x="712788" y="-152400"/>
            <a:ext cx="8431212" cy="1143000"/>
          </a:xfrm>
        </p:spPr>
        <p:txBody>
          <a:bodyPr/>
          <a:lstStyle/>
          <a:p>
            <a:pPr eaLnBrk="1" hangingPunct="1"/>
            <a:r>
              <a:rPr lang="en-US" sz="3000" b="1" smtClean="0">
                <a:latin typeface="Courier New" pitchFamily="49" charset="0"/>
              </a:rPr>
              <a:t>for</a:t>
            </a:r>
            <a:r>
              <a:rPr lang="en-US" sz="3000" smtClean="0">
                <a:latin typeface="Courier New" pitchFamily="49" charset="0"/>
              </a:rPr>
              <a:t> </a:t>
            </a:r>
            <a:r>
              <a:rPr lang="en-US" sz="3000" smtClean="0"/>
              <a:t>Statement Syntax and Alternate Semantics</a:t>
            </a:r>
          </a:p>
        </p:txBody>
      </p:sp>
      <p:pic>
        <p:nvPicPr>
          <p:cNvPr id="92162" name="Picture 4" descr="D3_10_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81163" y="668338"/>
            <a:ext cx="6046787" cy="577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0EAE2FBB-70CE-4625-8302-55A909D2C743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92164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Compound Statements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Each </a:t>
            </a:r>
            <a:r>
              <a:rPr lang="en-US" sz="2800" b="1" smtClean="0">
                <a:solidFill>
                  <a:srgbClr val="034CA1"/>
                </a:solidFill>
                <a:latin typeface="Courier New" pitchFamily="49" charset="0"/>
              </a:rPr>
              <a:t>Yes_Statement</a:t>
            </a:r>
            <a:r>
              <a:rPr lang="en-US" sz="2800" smtClean="0"/>
              <a:t> and </a:t>
            </a:r>
            <a:r>
              <a:rPr lang="en-US" sz="2800" b="1" smtClean="0">
                <a:solidFill>
                  <a:srgbClr val="034CA1"/>
                </a:solidFill>
                <a:latin typeface="Courier New" pitchFamily="49" charset="0"/>
              </a:rPr>
              <a:t>No_Statement</a:t>
            </a:r>
            <a:r>
              <a:rPr lang="en-US" sz="280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en-US" sz="2800" smtClean="0"/>
              <a:t>branch of an </a:t>
            </a:r>
            <a:r>
              <a:rPr lang="en-US" sz="2800" b="1" smtClean="0">
                <a:solidFill>
                  <a:srgbClr val="034CA1"/>
                </a:solidFill>
                <a:latin typeface="Courier New" pitchFamily="49" charset="0"/>
              </a:rPr>
              <a:t>if-else</a:t>
            </a:r>
            <a:r>
              <a:rPr lang="en-US" sz="2800" smtClean="0"/>
              <a:t> can be a made up of a single statement or many statements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i="1" smtClean="0"/>
              <a:t>Compound Statement</a:t>
            </a:r>
            <a:r>
              <a:rPr lang="en-US" sz="2800" smtClean="0"/>
              <a:t>:  A branch statement that is made up of a list of statements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 compound statement must always be enclosed in a pair of braces (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{ }</a:t>
            </a:r>
            <a:r>
              <a:rPr lang="en-US" sz="240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 compound statement can be used anywhere that a single statement can be used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1BF8B487-212F-4D22-892A-D7B793D4DE0A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0484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Comma in </a:t>
            </a:r>
            <a:r>
              <a:rPr lang="en-US" b="1" smtClean="0">
                <a:latin typeface="Courier New" pitchFamily="49" charset="0"/>
              </a:rPr>
              <a:t>for</a:t>
            </a:r>
            <a:r>
              <a:rPr lang="en-US" smtClean="0"/>
              <a:t> Statements</a:t>
            </a:r>
          </a:p>
        </p:txBody>
      </p:sp>
      <p:sp>
        <p:nvSpPr>
          <p:cNvPr id="942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A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for</a:t>
            </a:r>
            <a:r>
              <a:rPr lang="en-US" sz="2400" smtClean="0"/>
              <a:t> loop can contain multiple initialization actions separated with commas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Caution must be used when combining a declaration with multiple actions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It is illegal to combine multiple type declarations with multiple actions, for example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To avoid possible problems, it is best to declare all variables outside the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for</a:t>
            </a:r>
            <a:r>
              <a:rPr lang="en-US" sz="2000" smtClean="0"/>
              <a:t> statement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for</a:t>
            </a:r>
            <a:r>
              <a:rPr lang="en-US" sz="2400" smtClean="0"/>
              <a:t> loop can contain multiple update actions, separated with commas, also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It is even possible to eliminate the loop body in this way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However, a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for</a:t>
            </a:r>
            <a:r>
              <a:rPr lang="en-US" sz="2400" smtClean="0"/>
              <a:t> loop can contain only one Boolean expression to test for ending the loop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94133451-9037-4143-B9DE-4DC9575EEE89}" type="slidenum">
              <a:rPr lang="en-US"/>
              <a:pPr>
                <a:defRPr/>
              </a:pPr>
              <a:t>40</a:t>
            </a:fld>
            <a:endParaRPr lang="en-US"/>
          </a:p>
        </p:txBody>
      </p:sp>
      <p:sp>
        <p:nvSpPr>
          <p:cNvPr id="94212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Infinite Loops</a:t>
            </a:r>
          </a:p>
        </p:txBody>
      </p:sp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789863" cy="4038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A </a:t>
            </a:r>
            <a:r>
              <a:rPr lang="en-US" sz="2800" b="1" smtClean="0">
                <a:solidFill>
                  <a:srgbClr val="034CA1"/>
                </a:solidFill>
                <a:latin typeface="Courier New" pitchFamily="49" charset="0"/>
              </a:rPr>
              <a:t>while</a:t>
            </a:r>
            <a:r>
              <a:rPr lang="en-US" sz="2800" smtClean="0"/>
              <a:t>, </a:t>
            </a:r>
            <a:r>
              <a:rPr lang="en-US" sz="2800" b="1" smtClean="0">
                <a:solidFill>
                  <a:srgbClr val="034CA1"/>
                </a:solidFill>
                <a:latin typeface="Courier New" pitchFamily="49" charset="0"/>
              </a:rPr>
              <a:t>do-while</a:t>
            </a:r>
            <a:r>
              <a:rPr lang="en-US" sz="2800" smtClean="0"/>
              <a:t>, or </a:t>
            </a:r>
            <a:r>
              <a:rPr lang="en-US" sz="2800" b="1" smtClean="0">
                <a:solidFill>
                  <a:srgbClr val="034CA1"/>
                </a:solidFill>
                <a:latin typeface="Courier New" pitchFamily="49" charset="0"/>
              </a:rPr>
              <a:t>for</a:t>
            </a:r>
            <a:r>
              <a:rPr lang="en-US" sz="2800" smtClean="0"/>
              <a:t> loop should be designed so that the value tested in the Boolean expression is changed in a way that eventually makes it false, and terminates the loop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If the Boolean expression remains true, then the loop will run forever, resulting in an  </a:t>
            </a:r>
            <a:r>
              <a:rPr lang="en-US" sz="2800" i="1" smtClean="0"/>
              <a:t>infinite loop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Loops that check for equality or inequality (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==</a:t>
            </a:r>
            <a:r>
              <a:rPr lang="en-US" sz="2400" smtClean="0"/>
              <a:t> or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!=</a:t>
            </a:r>
            <a:r>
              <a:rPr lang="en-US" sz="2400" smtClean="0"/>
              <a:t>) are especially prone to this error and should be avoided if possible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F13852DC-4D1B-4E10-BFE3-EC650AAAB84B}" type="slidenum">
              <a:rPr lang="en-US"/>
              <a:pPr>
                <a:defRPr/>
              </a:pPr>
              <a:t>41</a:t>
            </a:fld>
            <a:endParaRPr lang="en-US"/>
          </a:p>
        </p:txBody>
      </p:sp>
      <p:sp>
        <p:nvSpPr>
          <p:cNvPr id="96260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Nested Loops</a:t>
            </a:r>
          </a:p>
        </p:txBody>
      </p:sp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Loops can be </a:t>
            </a:r>
            <a:r>
              <a:rPr lang="en-US" sz="2400" i="1" smtClean="0"/>
              <a:t>nested</a:t>
            </a:r>
            <a:r>
              <a:rPr lang="en-US" sz="2400" smtClean="0"/>
              <a:t>, just like other Java structures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When nested, the inner loop iterates from beginning to end for each single iteration of the outer loop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int rowNum, columnNum;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for (rowNum = 1; rowNum &lt;=3; rowNum++)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{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  for (columnNum = 1; columnNum &lt;=2;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                      columnNum++)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    System.out.print(" row " + rowNum +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                     " column " + columnNum);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  System.out.println();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EBAA8F67-B97E-4F9E-842D-485BE0643AD1}" type="slidenum">
              <a:rPr lang="en-US"/>
              <a:pPr>
                <a:defRPr/>
              </a:pPr>
              <a:t>42</a:t>
            </a:fld>
            <a:endParaRPr lang="en-US"/>
          </a:p>
        </p:txBody>
      </p:sp>
      <p:sp>
        <p:nvSpPr>
          <p:cNvPr id="98308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The </a:t>
            </a:r>
            <a:r>
              <a:rPr lang="en-US" sz="3200" b="1" smtClean="0">
                <a:latin typeface="Courier New" pitchFamily="49" charset="0"/>
              </a:rPr>
              <a:t>break</a:t>
            </a:r>
            <a:r>
              <a:rPr lang="en-US" sz="3200" smtClean="0"/>
              <a:t> and </a:t>
            </a:r>
            <a:r>
              <a:rPr lang="en-US" sz="3200" b="1" smtClean="0">
                <a:latin typeface="Courier New" pitchFamily="49" charset="0"/>
              </a:rPr>
              <a:t>continue</a:t>
            </a:r>
            <a:r>
              <a:rPr lang="en-US" sz="3200" smtClean="0"/>
              <a:t> Statements</a:t>
            </a:r>
          </a:p>
        </p:txBody>
      </p:sp>
      <p:sp>
        <p:nvSpPr>
          <p:cNvPr id="1003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543800" cy="43005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The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break</a:t>
            </a:r>
            <a:r>
              <a:rPr lang="en-US" sz="2400" smtClean="0"/>
              <a:t> statement consists of the keyword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break</a:t>
            </a:r>
            <a:r>
              <a:rPr lang="en-US" sz="2400" smtClean="0"/>
              <a:t> followed by a semicolon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When executed, the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break</a:t>
            </a:r>
            <a:r>
              <a:rPr lang="en-US" sz="2000" smtClean="0"/>
              <a:t> statement ends the nearest enclosing switch or loop statement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The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continue</a:t>
            </a:r>
            <a:r>
              <a:rPr lang="en-US" sz="2400" smtClean="0"/>
              <a:t> statement consists of the keyword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continue</a:t>
            </a:r>
            <a:r>
              <a:rPr lang="en-US" sz="2400" smtClean="0"/>
              <a:t> followed by a semicolon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When executed, the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continue</a:t>
            </a:r>
            <a:r>
              <a:rPr lang="en-US" sz="2000" smtClean="0"/>
              <a:t> statement ends the current loop body iteration of the nearest enclosing loop statement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Note that in a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for</a:t>
            </a:r>
            <a:r>
              <a:rPr lang="en-US" sz="2000" smtClean="0"/>
              <a:t> loop, the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continue</a:t>
            </a:r>
            <a:r>
              <a:rPr lang="en-US" sz="2000" smtClean="0"/>
              <a:t> statement transfers control to the </a:t>
            </a:r>
            <a:r>
              <a:rPr lang="en-US" sz="2000" i="1" smtClean="0"/>
              <a:t>update</a:t>
            </a:r>
            <a:r>
              <a:rPr lang="en-US" sz="2000" smtClean="0"/>
              <a:t> expression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When loop statements are nested, remember that any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break</a:t>
            </a:r>
            <a:r>
              <a:rPr lang="en-US" sz="2400" smtClean="0"/>
              <a:t> or </a:t>
            </a:r>
            <a:r>
              <a:rPr lang="en-US" sz="2400" smtClean="0">
                <a:solidFill>
                  <a:srgbClr val="034CA1"/>
                </a:solidFill>
              </a:rPr>
              <a:t>continue</a:t>
            </a:r>
            <a:r>
              <a:rPr lang="en-US" sz="2400" smtClean="0"/>
              <a:t> statement applies to the innermost, containing loop statement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45E99776-4DEE-4448-9597-184C51F0271B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100356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Labeled </a:t>
            </a:r>
            <a:r>
              <a:rPr lang="en-US" b="1" smtClean="0">
                <a:latin typeface="Courier New" pitchFamily="49" charset="0"/>
              </a:rPr>
              <a:t>break</a:t>
            </a:r>
            <a:r>
              <a:rPr lang="en-US" smtClean="0"/>
              <a:t> Statement</a:t>
            </a:r>
          </a:p>
        </p:txBody>
      </p:sp>
      <p:sp>
        <p:nvSpPr>
          <p:cNvPr id="1024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76400"/>
            <a:ext cx="7543800" cy="43576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There is a type of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break</a:t>
            </a:r>
            <a:r>
              <a:rPr lang="en-US" sz="2400" smtClean="0"/>
              <a:t> statement that, when used in nested loops, can end any containing loop, not just the innermost loop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If an enclosing loop statement is labeled with an </a:t>
            </a:r>
            <a:r>
              <a:rPr lang="en-US" sz="2400" i="1" smtClean="0"/>
              <a:t>Identifier, </a:t>
            </a:r>
            <a:r>
              <a:rPr lang="en-US" sz="2400" smtClean="0"/>
              <a:t>then the following version of the break statement will exit the labeled loop, even if it is not the innermost enclosing loop: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break someIdentifier;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To label a loop, simply precede it with an </a:t>
            </a:r>
            <a:r>
              <a:rPr lang="en-US" sz="2400" i="1" smtClean="0"/>
              <a:t>Identifier</a:t>
            </a:r>
            <a:r>
              <a:rPr lang="en-US" sz="2400" smtClean="0"/>
              <a:t> and a colon: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someIdentifier: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B0EDCB4C-0B9D-4071-8EDB-74F8CE03483F}" type="slidenum">
              <a:rPr lang="en-US"/>
              <a:pPr>
                <a:defRPr/>
              </a:pPr>
              <a:t>44</a:t>
            </a:fld>
            <a:endParaRPr lang="en-US"/>
          </a:p>
        </p:txBody>
      </p:sp>
      <p:sp>
        <p:nvSpPr>
          <p:cNvPr id="102404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</a:t>
            </a:r>
            <a:r>
              <a:rPr lang="en-US" b="1" smtClean="0">
                <a:latin typeface="Courier New" pitchFamily="49" charset="0"/>
              </a:rPr>
              <a:t>exit</a:t>
            </a:r>
            <a:r>
              <a:rPr lang="en-US" smtClean="0"/>
              <a:t> Statement</a:t>
            </a:r>
          </a:p>
        </p:txBody>
      </p:sp>
      <p:sp>
        <p:nvSpPr>
          <p:cNvPr id="1044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A </a:t>
            </a:r>
            <a:r>
              <a:rPr lang="en-US" sz="2800" b="1" smtClean="0">
                <a:solidFill>
                  <a:srgbClr val="034CA1"/>
                </a:solidFill>
                <a:latin typeface="Courier New" pitchFamily="49" charset="0"/>
              </a:rPr>
              <a:t>break</a:t>
            </a:r>
            <a:r>
              <a:rPr lang="en-US" sz="2800" smtClean="0"/>
              <a:t> statement will end a loop or switch statement, but will not end the program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 </a:t>
            </a:r>
            <a:r>
              <a:rPr lang="en-US" sz="2800" b="1" smtClean="0">
                <a:solidFill>
                  <a:srgbClr val="034CA1"/>
                </a:solidFill>
                <a:latin typeface="Courier New" pitchFamily="49" charset="0"/>
              </a:rPr>
              <a:t>exit</a:t>
            </a:r>
            <a:r>
              <a:rPr lang="en-US" sz="2800" smtClean="0"/>
              <a:t> statement will immediately end the program as soon as it is invoked: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System.exit(0);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 </a:t>
            </a:r>
            <a:r>
              <a:rPr lang="en-US" sz="2800" b="1" smtClean="0">
                <a:solidFill>
                  <a:srgbClr val="034CA1"/>
                </a:solidFill>
                <a:latin typeface="Courier New" pitchFamily="49" charset="0"/>
              </a:rPr>
              <a:t>exit</a:t>
            </a:r>
            <a:r>
              <a:rPr lang="en-US" sz="2800" smtClean="0"/>
              <a:t> statement takes one integer argument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By tradition, a zero argument is used to indicate a normal ending of the program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CECB82B0-3A1F-4903-A72F-FED24A516164}" type="slidenum">
              <a:rPr lang="en-US"/>
              <a:pPr>
                <a:defRPr/>
              </a:pPr>
              <a:t>45</a:t>
            </a:fld>
            <a:endParaRPr lang="en-US"/>
          </a:p>
        </p:txBody>
      </p:sp>
      <p:sp>
        <p:nvSpPr>
          <p:cNvPr id="104452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Loop Bugs</a:t>
            </a:r>
          </a:p>
        </p:txBody>
      </p:sp>
      <p:sp>
        <p:nvSpPr>
          <p:cNvPr id="1064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The two most common kinds of loop errors are unintended </a:t>
            </a:r>
            <a:r>
              <a:rPr lang="en-US" sz="2800" i="1" smtClean="0"/>
              <a:t>infinite loops</a:t>
            </a:r>
            <a:r>
              <a:rPr lang="en-US" sz="2800" smtClean="0"/>
              <a:t> and </a:t>
            </a:r>
            <a:r>
              <a:rPr lang="en-US" sz="2800" i="1" smtClean="0"/>
              <a:t>off-by-one errors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An off-by-one error is when a loop repeats the loop body one too many or one too few times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This usually results from a carelessly designed Boolean test expression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Use of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==</a:t>
            </a:r>
            <a:r>
              <a:rPr lang="en-US" sz="2400" smtClean="0"/>
              <a:t> in the controlling Boolean expression can lead to an infinite loop or an off-by-one error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This sort of testing works only for characters and integers, and should never be used for floating-point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72FEC298-5935-42D5-A21E-00B2B83BDC13}" type="slidenum">
              <a:rPr lang="en-US"/>
              <a:pPr>
                <a:defRPr/>
              </a:pPr>
              <a:t>46</a:t>
            </a:fld>
            <a:endParaRPr lang="en-US"/>
          </a:p>
        </p:txBody>
      </p:sp>
      <p:sp>
        <p:nvSpPr>
          <p:cNvPr id="106500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Tracing Variables</a:t>
            </a:r>
          </a:p>
        </p:txBody>
      </p:sp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i="1" smtClean="0"/>
              <a:t>Tracing variables</a:t>
            </a:r>
            <a:r>
              <a:rPr lang="en-US" sz="2400" smtClean="0"/>
              <a:t> involves watching one or more variables change value while a program is running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This can make it easier to discover errors in a program and debug them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Many </a:t>
            </a:r>
            <a:r>
              <a:rPr lang="en-US" sz="2400" i="1" smtClean="0"/>
              <a:t>IDE</a:t>
            </a:r>
            <a:r>
              <a:rPr lang="en-US" sz="2400" smtClean="0"/>
              <a:t>s (</a:t>
            </a:r>
            <a:r>
              <a:rPr lang="en-US" sz="2400" i="1" smtClean="0"/>
              <a:t>Integrated Development Environments</a:t>
            </a:r>
            <a:r>
              <a:rPr lang="en-US" sz="2400" smtClean="0"/>
              <a:t>) have a built-in utility that allows variables to be traced without making any changes to the program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Another way to trace variables is to simply insert temporary output statements in a program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System.out.println("n = " + n);  // Tracing 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When the error is found and corrected, the trace statements can simply be commented out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4D5E02C4-33DE-42FF-9787-0CDC608310B1}" type="slidenum">
              <a:rPr lang="en-US"/>
              <a:pPr>
                <a:defRPr/>
              </a:pPr>
              <a:t>47</a:t>
            </a:fld>
            <a:endParaRPr lang="en-US"/>
          </a:p>
        </p:txBody>
      </p:sp>
      <p:sp>
        <p:nvSpPr>
          <p:cNvPr id="108548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General Debugging Techniques</a:t>
            </a:r>
          </a:p>
        </p:txBody>
      </p:sp>
      <p:sp>
        <p:nvSpPr>
          <p:cNvPr id="110594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/>
            <a:r>
              <a:rPr lang="en-US" sz="2800" smtClean="0"/>
              <a:t>Examine the system as a whole – don’t assume the bug occurs in one particular place</a:t>
            </a:r>
          </a:p>
          <a:p>
            <a:pPr eaLnBrk="1" hangingPunct="1"/>
            <a:r>
              <a:rPr lang="en-US" sz="2800" smtClean="0"/>
              <a:t>Try different test cases and check the input values</a:t>
            </a:r>
          </a:p>
          <a:p>
            <a:pPr eaLnBrk="1" hangingPunct="1"/>
            <a:r>
              <a:rPr lang="en-US" sz="2800" smtClean="0"/>
              <a:t>Comment out blocks of code to narrow down the offending code</a:t>
            </a:r>
          </a:p>
          <a:p>
            <a:pPr eaLnBrk="1" hangingPunct="1"/>
            <a:r>
              <a:rPr lang="en-US" sz="2800" smtClean="0"/>
              <a:t>Check common pitfalls</a:t>
            </a:r>
          </a:p>
          <a:p>
            <a:pPr eaLnBrk="1" hangingPunct="1"/>
            <a:r>
              <a:rPr lang="en-US" sz="2800" smtClean="0"/>
              <a:t>Take a break and come back later</a:t>
            </a:r>
          </a:p>
          <a:p>
            <a:pPr eaLnBrk="1" hangingPunct="1"/>
            <a:r>
              <a:rPr lang="en-US" sz="2800" smtClean="0"/>
              <a:t>DO NOT make random changes just hoping that the change will fix the problem!  </a:t>
            </a:r>
          </a:p>
          <a:p>
            <a:pPr eaLnBrk="1" hangingPunct="1"/>
            <a:endParaRPr lang="en-US" sz="2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3-</a:t>
            </a:r>
            <a:fld id="{C87AB0D1-87AF-4F65-B764-DAB7A46066DE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110596" name="Footer Placeholder 4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Debugging Example (1 of 9)</a:t>
            </a:r>
          </a:p>
        </p:txBody>
      </p:sp>
      <p:sp>
        <p:nvSpPr>
          <p:cNvPr id="112642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/>
              <a:t>The following code is supposed to present a menu and get user input until either ‘a’ or ‘b’ is entered.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3-</a:t>
            </a:r>
            <a:fld id="{E06E6949-382B-4F0B-B9FA-4D19B6BAD5D9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  <p:sp>
        <p:nvSpPr>
          <p:cNvPr id="112644" name="Footer Placeholder 4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  <p:sp>
        <p:nvSpPr>
          <p:cNvPr id="112645" name="TextBox 5"/>
          <p:cNvSpPr txBox="1">
            <a:spLocks noChangeArrowheads="1"/>
          </p:cNvSpPr>
          <p:nvPr/>
        </p:nvSpPr>
        <p:spPr bwMode="auto">
          <a:xfrm>
            <a:off x="1066800" y="2971800"/>
            <a:ext cx="74168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ourier New" pitchFamily="49" charset="0"/>
                <a:cs typeface="Courier New" pitchFamily="49" charset="0"/>
              </a:rPr>
              <a:t>String s = "";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char c = ' ';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Scanner keyboard = new Scanner(System.in);</a:t>
            </a:r>
          </a:p>
          <a:p>
            <a:endParaRPr lang="en-US" sz="1400">
              <a:latin typeface="Courier New" pitchFamily="49" charset="0"/>
              <a:cs typeface="Courier New" pitchFamily="49" charset="0"/>
            </a:endParaRP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do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System.out.println("Enter 'A' for option A or 'B' for option B.");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s = keyboard.next();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s.toLowerCase();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c = s.substring(0,1);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while ((c != 'a') || (c != 'b'));</a:t>
            </a:r>
          </a:p>
          <a:p>
            <a:endParaRPr lang="en-US" sz="140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Compound Statements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if (myScore &gt; your Score)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   System.out.println("I win!");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   wager = wager + 100;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else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   System.out.println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             ("I wish these were golf scores.");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   wager = 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3A089C8C-34EC-4DB9-9C06-61560F84B4B5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2532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Debugging Example (2 of 9)</a:t>
            </a:r>
          </a:p>
        </p:txBody>
      </p:sp>
      <p:sp>
        <p:nvSpPr>
          <p:cNvPr id="114690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2773363"/>
          </a:xfrm>
        </p:spPr>
        <p:txBody>
          <a:bodyPr/>
          <a:lstStyle/>
          <a:p>
            <a:pPr eaLnBrk="1" hangingPunct="1"/>
            <a:r>
              <a:rPr lang="en-US" smtClean="0"/>
              <a:t>Using the “random change” debugging technique we might try to change the data type of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mtClean="0"/>
              <a:t> to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mtClean="0"/>
              <a:t>, to make the types match</a:t>
            </a:r>
          </a:p>
          <a:p>
            <a:pPr eaLnBrk="1" hangingPunct="1"/>
            <a:r>
              <a:rPr lang="en-US" smtClean="0"/>
              <a:t>This results in more errors since the rest of the code treats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mtClean="0"/>
              <a:t> like a 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char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3-</a:t>
            </a:r>
            <a:fld id="{3428D1E2-B25F-4C19-8E7C-1EC27DF46968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  <p:sp>
        <p:nvSpPr>
          <p:cNvPr id="114692" name="Footer Placeholder 4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  <p:sp>
        <p:nvSpPr>
          <p:cNvPr id="114693" name="TextBox 7"/>
          <p:cNvSpPr txBox="1">
            <a:spLocks noChangeArrowheads="1"/>
          </p:cNvSpPr>
          <p:nvPr/>
        </p:nvSpPr>
        <p:spPr bwMode="auto">
          <a:xfrm>
            <a:off x="457200" y="1524000"/>
            <a:ext cx="5097463" cy="134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Result:  Syntax error: </a:t>
            </a:r>
          </a:p>
          <a:p>
            <a:endParaRPr lang="en-US"/>
          </a:p>
          <a:p>
            <a:r>
              <a:rPr lang="en-US"/>
              <a:t>  </a:t>
            </a:r>
            <a:r>
              <a:rPr lang="en-US" sz="1400">
                <a:latin typeface="Courier New" pitchFamily="49" charset="0"/>
                <a:cs typeface="Courier New" pitchFamily="49" charset="0"/>
              </a:rPr>
              <a:t>c = s.substring(0,1);    : incompatible types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found:  java.lang.String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required: char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Debugging Example (3 of 9)</a:t>
            </a:r>
          </a:p>
        </p:txBody>
      </p:sp>
      <p:sp>
        <p:nvSpPr>
          <p:cNvPr id="116738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/>
              <a:t>First problem:  substring returns a String, use charAt to get the first character: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3-</a:t>
            </a:r>
            <a:fld id="{E7A31C66-8B06-45ED-8486-158F20AB3FE4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  <p:sp>
        <p:nvSpPr>
          <p:cNvPr id="116740" name="Footer Placeholder 4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  <p:sp>
        <p:nvSpPr>
          <p:cNvPr id="116741" name="TextBox 5"/>
          <p:cNvSpPr txBox="1">
            <a:spLocks noChangeArrowheads="1"/>
          </p:cNvSpPr>
          <p:nvPr/>
        </p:nvSpPr>
        <p:spPr bwMode="auto">
          <a:xfrm>
            <a:off x="990600" y="2667000"/>
            <a:ext cx="74168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ourier New" pitchFamily="49" charset="0"/>
                <a:cs typeface="Courier New" pitchFamily="49" charset="0"/>
              </a:rPr>
              <a:t>String s = "";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char c = ' ';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Scanner keyboard = new Scanner(System.in);</a:t>
            </a:r>
          </a:p>
          <a:p>
            <a:endParaRPr lang="en-US" sz="1400">
              <a:latin typeface="Courier New" pitchFamily="49" charset="0"/>
              <a:cs typeface="Courier New" pitchFamily="49" charset="0"/>
            </a:endParaRP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do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System.out.println("Enter 'A' for option A or 'B' for option B.");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s = keyboard.next();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s.toLowerCase();</a:t>
            </a: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  c = s.charAt(0);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while ((c != 'a') || (c != 'b'));</a:t>
            </a:r>
          </a:p>
          <a:p>
            <a:endParaRPr lang="en-US" sz="14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6742" name="TextBox 6"/>
          <p:cNvSpPr txBox="1">
            <a:spLocks noChangeArrowheads="1"/>
          </p:cNvSpPr>
          <p:nvPr/>
        </p:nvSpPr>
        <p:spPr bwMode="auto">
          <a:xfrm>
            <a:off x="685800" y="5715000"/>
            <a:ext cx="7956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Now the program compiles, but it is stuck in an infinite loop.   Employ tracing: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Debugging Example (4 of 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3-</a:t>
            </a:r>
            <a:fld id="{21E6B434-34DD-4B7D-87D7-6BEAA2835F17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  <p:sp>
        <p:nvSpPr>
          <p:cNvPr id="118787" name="Footer Placeholder 4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  <p:sp>
        <p:nvSpPr>
          <p:cNvPr id="118788" name="TextBox 5"/>
          <p:cNvSpPr txBox="1">
            <a:spLocks noChangeArrowheads="1"/>
          </p:cNvSpPr>
          <p:nvPr/>
        </p:nvSpPr>
        <p:spPr bwMode="auto">
          <a:xfrm>
            <a:off x="685800" y="1371600"/>
            <a:ext cx="7523163" cy="437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ourier New" pitchFamily="49" charset="0"/>
                <a:cs typeface="Courier New" pitchFamily="49" charset="0"/>
              </a:rPr>
              <a:t>do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System.out.println("Enter 'A' for option A or 'B' for option B.");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s = keyboard.next();</a:t>
            </a: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   System.out.println("String s = " + s);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s.toLowerCase();</a:t>
            </a: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   System.out.println("Lowercase s = " + s);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c = s.charAt(0);</a:t>
            </a: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   System.out.println("c = " + c);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while ((c != 'a') || (c != 'b'));</a:t>
            </a:r>
          </a:p>
          <a:p>
            <a:endParaRPr lang="en-US" sz="1400">
              <a:latin typeface="Courier New" pitchFamily="49" charset="0"/>
              <a:cs typeface="Courier New" pitchFamily="49" charset="0"/>
            </a:endParaRPr>
          </a:p>
          <a:p>
            <a:r>
              <a:rPr lang="en-US" sz="1600" b="1">
                <a:latin typeface="Courier New" pitchFamily="49" charset="0"/>
                <a:cs typeface="Courier New" pitchFamily="49" charset="0"/>
              </a:rPr>
              <a:t>Sample output: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Enter 'A' for option A or 'B' for option B.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A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String s = A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Lowercase s = A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c = A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Enter 'A' for option A or 'B' for option B.</a:t>
            </a:r>
          </a:p>
          <a:p>
            <a:endParaRPr lang="en-US" sz="14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8789" name="TextBox 6"/>
          <p:cNvSpPr txBox="1">
            <a:spLocks noChangeArrowheads="1"/>
          </p:cNvSpPr>
          <p:nvPr/>
        </p:nvSpPr>
        <p:spPr bwMode="auto">
          <a:xfrm>
            <a:off x="685800" y="5715000"/>
            <a:ext cx="7346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From tracing we can see that the string is never changed to lowercase.</a:t>
            </a:r>
          </a:p>
          <a:p>
            <a:r>
              <a:rPr lang="en-US"/>
              <a:t>Reassign the lowercase string back to </a:t>
            </a:r>
            <a:r>
              <a:rPr lang="en-US">
                <a:latin typeface="Courier New" pitchFamily="49" charset="0"/>
                <a:cs typeface="Courier New" pitchFamily="49" charset="0"/>
              </a:rPr>
              <a:t>s</a:t>
            </a:r>
            <a:r>
              <a:rPr lang="en-US"/>
              <a:t>.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Debugging Example (5 of 9)</a:t>
            </a:r>
          </a:p>
        </p:txBody>
      </p:sp>
      <p:sp>
        <p:nvSpPr>
          <p:cNvPr id="120834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/>
              <a:t>The following code is supposed to present a menu and get user input until either ‘a’ or ‘b’ is entered.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3-</a:t>
            </a:r>
            <a:fld id="{3EA51F1B-A18D-4CA9-9F61-43B25AF32E20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  <p:sp>
        <p:nvSpPr>
          <p:cNvPr id="120836" name="Footer Placeholder 4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  <p:sp>
        <p:nvSpPr>
          <p:cNvPr id="120837" name="TextBox 5"/>
          <p:cNvSpPr txBox="1">
            <a:spLocks noChangeArrowheads="1"/>
          </p:cNvSpPr>
          <p:nvPr/>
        </p:nvSpPr>
        <p:spPr bwMode="auto">
          <a:xfrm>
            <a:off x="1066800" y="2971800"/>
            <a:ext cx="7416800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ourier New" pitchFamily="49" charset="0"/>
                <a:cs typeface="Courier New" pitchFamily="49" charset="0"/>
              </a:rPr>
              <a:t>do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System.out.println("Enter 'A' for option A or 'B' for option B.");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s = keyboard.next();</a:t>
            </a: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  s = s.toLowerCase();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c = s.charAt(0);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while ((c != 'a') || (c != 'b'));</a:t>
            </a:r>
          </a:p>
          <a:p>
            <a:endParaRPr lang="en-US" sz="14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0838" name="TextBox 6"/>
          <p:cNvSpPr txBox="1">
            <a:spLocks noChangeArrowheads="1"/>
          </p:cNvSpPr>
          <p:nvPr/>
        </p:nvSpPr>
        <p:spPr bwMode="auto">
          <a:xfrm>
            <a:off x="762000" y="5486400"/>
            <a:ext cx="6178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However, it’s still stuck in an infinite loop.  What to try next?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Debugging Example (6 of 9)</a:t>
            </a:r>
          </a:p>
        </p:txBody>
      </p:sp>
      <p:sp>
        <p:nvSpPr>
          <p:cNvPr id="122882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/>
              <a:t>Could try the following “patch”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3-</a:t>
            </a:r>
            <a:fld id="{FAD3CA4C-7A4D-4239-AB27-E8E966E30913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  <p:sp>
        <p:nvSpPr>
          <p:cNvPr id="122884" name="Footer Placeholder 4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  <p:sp>
        <p:nvSpPr>
          <p:cNvPr id="122885" name="TextBox 5"/>
          <p:cNvSpPr txBox="1">
            <a:spLocks noChangeArrowheads="1"/>
          </p:cNvSpPr>
          <p:nvPr/>
        </p:nvSpPr>
        <p:spPr bwMode="auto">
          <a:xfrm>
            <a:off x="838200" y="2133600"/>
            <a:ext cx="7523163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ourier New" pitchFamily="49" charset="0"/>
                <a:cs typeface="Courier New" pitchFamily="49" charset="0"/>
              </a:rPr>
              <a:t>do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System.out.println("Enter 'A' for option A or 'B' for option B.");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s = keyboard.next();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s = s.toLowerCase();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c = s.charAt(0);</a:t>
            </a: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   if ( c == 'a')</a:t>
            </a: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   	break;     </a:t>
            </a: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   if (c == 'b')</a:t>
            </a: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	break;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while ((c != 'a') || (c != 'b'));</a:t>
            </a:r>
          </a:p>
          <a:p>
            <a:endParaRPr lang="en-US" sz="14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2886" name="TextBox 6"/>
          <p:cNvSpPr txBox="1">
            <a:spLocks noChangeArrowheads="1"/>
          </p:cNvSpPr>
          <p:nvPr/>
        </p:nvSpPr>
        <p:spPr bwMode="auto">
          <a:xfrm>
            <a:off x="762000" y="5029200"/>
            <a:ext cx="75247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This works, but it is ugly!  Considered a coding atrocity, it doesn’t fix the</a:t>
            </a:r>
          </a:p>
          <a:p>
            <a:r>
              <a:rPr lang="en-US"/>
              <a:t>underlying problem.   The boolean condition after the while loop has also</a:t>
            </a:r>
          </a:p>
          <a:p>
            <a:r>
              <a:rPr lang="en-US"/>
              <a:t>become meaningless.  Try more tracing: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Debugging Example (7 of 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3-</a:t>
            </a:r>
            <a:fld id="{1E36D9D6-D801-413A-AF7F-B428161617DE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  <p:sp>
        <p:nvSpPr>
          <p:cNvPr id="124931" name="Footer Placeholder 4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  <p:sp>
        <p:nvSpPr>
          <p:cNvPr id="124932" name="TextBox 5"/>
          <p:cNvSpPr txBox="1">
            <a:spLocks noChangeArrowheads="1"/>
          </p:cNvSpPr>
          <p:nvPr/>
        </p:nvSpPr>
        <p:spPr bwMode="auto">
          <a:xfrm>
            <a:off x="685800" y="1295400"/>
            <a:ext cx="7523163" cy="440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ourier New" pitchFamily="49" charset="0"/>
                <a:cs typeface="Courier New" pitchFamily="49" charset="0"/>
              </a:rPr>
              <a:t>do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System.out.println("Enter 'A' for option A or 'B' for option B.");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s = keyboard.next();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s = s.toLowerCase();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c = s.charAt(0);</a:t>
            </a: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   System.out.println("c != 'a' is " + (c != 'a'));</a:t>
            </a: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   System.out.println("c != 'b' is " + (c != 'b'));</a:t>
            </a: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   System.out.println("(c != 'a') || (c != 'b')) is "</a:t>
            </a:r>
          </a:p>
          <a:p>
            <a:r>
              <a:rPr lang="en-US" sz="1400" b="1">
                <a:latin typeface="Courier New" pitchFamily="49" charset="0"/>
                <a:cs typeface="Courier New" pitchFamily="49" charset="0"/>
              </a:rPr>
              <a:t>		+ ((c != 'a') || (c != 'b')));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while ((c != 'a') || (c != 'b'));</a:t>
            </a:r>
          </a:p>
          <a:p>
            <a:endParaRPr lang="en-US" sz="1400">
              <a:latin typeface="Courier New" pitchFamily="49" charset="0"/>
              <a:cs typeface="Courier New" pitchFamily="49" charset="0"/>
            </a:endParaRPr>
          </a:p>
          <a:p>
            <a:r>
              <a:rPr lang="en-US" b="1">
                <a:latin typeface="Courier New" pitchFamily="49" charset="0"/>
                <a:cs typeface="Courier New" pitchFamily="49" charset="0"/>
              </a:rPr>
              <a:t>Sample output: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Enter 'A' for option A or 'B' for option B.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A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c != 'a' is false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c != 'b' is true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(c != 'a') || (c != 'b')) is true</a:t>
            </a:r>
          </a:p>
          <a:p>
            <a:endParaRPr lang="en-US" sz="140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4933" name="TextBox 6"/>
          <p:cNvSpPr txBox="1">
            <a:spLocks noChangeArrowheads="1"/>
          </p:cNvSpPr>
          <p:nvPr/>
        </p:nvSpPr>
        <p:spPr bwMode="auto">
          <a:xfrm>
            <a:off x="609600" y="5638800"/>
            <a:ext cx="82327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From the trace we can see that the loop’s boolean expression is true because </a:t>
            </a:r>
            <a:r>
              <a:rPr lang="en-US">
                <a:latin typeface="Courier New" pitchFamily="49" charset="0"/>
                <a:cs typeface="Courier New" pitchFamily="49" charset="0"/>
              </a:rPr>
              <a:t>c</a:t>
            </a:r>
          </a:p>
          <a:p>
            <a:r>
              <a:rPr lang="en-US"/>
              <a:t>cannot be not equal to </a:t>
            </a:r>
            <a:r>
              <a:rPr lang="en-US">
                <a:latin typeface="Courier New" pitchFamily="49" charset="0"/>
                <a:cs typeface="Courier New" pitchFamily="49" charset="0"/>
              </a:rPr>
              <a:t>‘a’</a:t>
            </a:r>
            <a:r>
              <a:rPr lang="en-US"/>
              <a:t> and not equal to </a:t>
            </a:r>
            <a:r>
              <a:rPr lang="en-US">
                <a:latin typeface="Courier New" pitchFamily="49" charset="0"/>
                <a:cs typeface="Courier New" pitchFamily="49" charset="0"/>
              </a:rPr>
              <a:t>‘b’</a:t>
            </a:r>
            <a:r>
              <a:rPr lang="en-US"/>
              <a:t> at the same time.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Debugging Example (8 of 9)</a:t>
            </a:r>
          </a:p>
        </p:txBody>
      </p:sp>
      <p:sp>
        <p:nvSpPr>
          <p:cNvPr id="126978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/>
            <a:r>
              <a:rPr lang="en-US" smtClean="0"/>
              <a:t>Fix:  We use &amp;&amp; instead of ||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3-</a:t>
            </a:r>
            <a:fld id="{6B0BE9DB-3A23-4CA8-93A8-60195B212DA8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  <p:sp>
        <p:nvSpPr>
          <p:cNvPr id="126980" name="Footer Placeholder 4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  <p:sp>
        <p:nvSpPr>
          <p:cNvPr id="126981" name="TextBox 5"/>
          <p:cNvSpPr txBox="1">
            <a:spLocks noChangeArrowheads="1"/>
          </p:cNvSpPr>
          <p:nvPr/>
        </p:nvSpPr>
        <p:spPr bwMode="auto">
          <a:xfrm>
            <a:off x="838200" y="2133600"/>
            <a:ext cx="7416800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latin typeface="Courier New" pitchFamily="49" charset="0"/>
                <a:cs typeface="Courier New" pitchFamily="49" charset="0"/>
              </a:rPr>
              <a:t>do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System.out.println("Enter 'A' for option A or 'B' for option B.");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s = keyboard.next();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s = s.toLowerCase();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c = s.charAt(0);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while ((c != 'a') </a:t>
            </a:r>
            <a:r>
              <a:rPr lang="en-US" sz="1400" b="1">
                <a:latin typeface="Courier New" pitchFamily="49" charset="0"/>
                <a:cs typeface="Courier New" pitchFamily="49" charset="0"/>
              </a:rPr>
              <a:t>&amp;&amp;</a:t>
            </a:r>
            <a:r>
              <a:rPr lang="en-US" sz="1400">
                <a:latin typeface="Courier New" pitchFamily="49" charset="0"/>
                <a:cs typeface="Courier New" pitchFamily="49" charset="0"/>
              </a:rPr>
              <a:t> (c != 'b'));</a:t>
            </a:r>
          </a:p>
          <a:p>
            <a:endParaRPr lang="en-US" sz="140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Debugging Example (9 of 9)</a:t>
            </a:r>
          </a:p>
        </p:txBody>
      </p:sp>
      <p:sp>
        <p:nvSpPr>
          <p:cNvPr id="129026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/>
            <a:r>
              <a:rPr lang="en-US" sz="2800" smtClean="0"/>
              <a:t>Even better:  Declare a boolean variable to control the do-while loop.  This makes it clear when the loop exits if we pick a meaningful variable name.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3-</a:t>
            </a:r>
            <a:fld id="{AEC4AB56-3A3E-438A-9064-6D0F4FFC8AE1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  <p:sp>
        <p:nvSpPr>
          <p:cNvPr id="129028" name="Footer Placeholder 4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  <p:sp>
        <p:nvSpPr>
          <p:cNvPr id="129029" name="TextBox 5"/>
          <p:cNvSpPr txBox="1">
            <a:spLocks noChangeArrowheads="1"/>
          </p:cNvSpPr>
          <p:nvPr/>
        </p:nvSpPr>
        <p:spPr bwMode="auto">
          <a:xfrm>
            <a:off x="838200" y="2819400"/>
            <a:ext cx="784860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latin typeface="Courier New" pitchFamily="49" charset="0"/>
                <a:cs typeface="Courier New" pitchFamily="49" charset="0"/>
              </a:rPr>
              <a:t>boolean invalidKey;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do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System.out.println("Enter 'A' for option A or 'B' for option B.");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s = keyboard.next();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s = s.toLowerCase();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c = s.charAt(0);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if (c == 'a')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	invalidKey = false;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else if (c == 'b')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	invalidKey = false;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   else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	invalidKey = true;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1400">
                <a:latin typeface="Courier New" pitchFamily="49" charset="0"/>
                <a:cs typeface="Courier New" pitchFamily="49" charset="0"/>
              </a:rPr>
              <a:t>while (invalidKey);</a:t>
            </a:r>
          </a:p>
          <a:p>
            <a:endParaRPr lang="en-US" sz="140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Assertion Checks</a:t>
            </a:r>
          </a:p>
        </p:txBody>
      </p:sp>
      <p:sp>
        <p:nvSpPr>
          <p:cNvPr id="1310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An </a:t>
            </a:r>
            <a:r>
              <a:rPr lang="en-US" sz="2400" i="1" smtClean="0"/>
              <a:t>assertion</a:t>
            </a:r>
            <a:r>
              <a:rPr lang="en-US" sz="2400" smtClean="0"/>
              <a:t> is a sentence that says (asserts) something about the state of a program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An assertion must be either true or false, and should be true if a program is working properly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Assertions can be placed in a program as comments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Java has a statement that can check if an assertion is true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assert Boolean_Expression;</a:t>
            </a:r>
            <a:endParaRPr lang="en-US" sz="2000" smtClean="0">
              <a:solidFill>
                <a:srgbClr val="034CA1"/>
              </a:solidFill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If assertion checking is turned on and the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Boolean_Expression</a:t>
            </a:r>
            <a:r>
              <a:rPr lang="en-US" sz="2000" smtClean="0"/>
              <a:t> evaluates to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false</a:t>
            </a:r>
            <a:r>
              <a:rPr lang="en-US" sz="2000" smtClean="0"/>
              <a:t>, the program ends, and outputs an </a:t>
            </a:r>
            <a:r>
              <a:rPr lang="en-US" sz="2000" i="1" smtClean="0"/>
              <a:t>assertion failed error message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Otherwise, the program finishes execution normally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F17C4154-82DE-4B17-9568-7A58BFBB991D}" type="slidenum">
              <a:rPr lang="en-US"/>
              <a:pPr>
                <a:defRPr/>
              </a:pPr>
              <a:t>58</a:t>
            </a:fld>
            <a:endParaRPr lang="en-US"/>
          </a:p>
        </p:txBody>
      </p:sp>
      <p:sp>
        <p:nvSpPr>
          <p:cNvPr id="131076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Assertion Checks</a:t>
            </a:r>
          </a:p>
        </p:txBody>
      </p:sp>
      <p:sp>
        <p:nvSpPr>
          <p:cNvPr id="1331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A program or other class containing assertions is compiled in the usual way</a:t>
            </a:r>
            <a:endParaRPr lang="en-US" sz="2800" b="1" smtClean="0">
              <a:solidFill>
                <a:srgbClr val="034CA1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After compilation, a program can run with assertion checking turned on or turned off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/>
              <a:t>Normally a program runs with assertion checking turned off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In order to run a program with assertion checking turned on, use the following command (using the actual </a:t>
            </a:r>
            <a:r>
              <a:rPr lang="en-US" sz="2800" b="1" smtClean="0">
                <a:solidFill>
                  <a:srgbClr val="034CA1"/>
                </a:solidFill>
                <a:latin typeface="Courier New" pitchFamily="49" charset="0"/>
              </a:rPr>
              <a:t>ProgramName</a:t>
            </a:r>
            <a:r>
              <a:rPr lang="en-US" sz="2800" smtClean="0"/>
              <a:t>):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40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java –enableassertions ProgramName</a:t>
            </a:r>
            <a:endParaRPr lang="en-US" sz="2400" smtClean="0">
              <a:solidFill>
                <a:srgbClr val="034CA1"/>
              </a:solidFill>
              <a:latin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518E508A-D958-46D2-BE88-00BDC77ADBA5}" type="slidenum">
              <a:rPr lang="en-US"/>
              <a:pPr>
                <a:defRPr/>
              </a:pPr>
              <a:t>59</a:t>
            </a:fld>
            <a:endParaRPr lang="en-US"/>
          </a:p>
        </p:txBody>
      </p:sp>
      <p:sp>
        <p:nvSpPr>
          <p:cNvPr id="133124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Omitting the </a:t>
            </a:r>
            <a:r>
              <a:rPr lang="en-US" b="1" smtClean="0">
                <a:latin typeface="Courier New" pitchFamily="49" charset="0"/>
              </a:rPr>
              <a:t>else</a:t>
            </a:r>
            <a:r>
              <a:rPr lang="en-US" smtClean="0"/>
              <a:t> Part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The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else</a:t>
            </a:r>
            <a:r>
              <a:rPr lang="en-US" sz="2400" smtClean="0"/>
              <a:t> part may be omitted to obtain what is often called an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if</a:t>
            </a:r>
            <a:r>
              <a:rPr lang="en-US" sz="2400" smtClean="0"/>
              <a:t> statement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if (Boolean_Expression)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  Action_Statement</a:t>
            </a:r>
            <a:endParaRPr lang="en-US" sz="2000" smtClean="0">
              <a:solidFill>
                <a:srgbClr val="034CA1"/>
              </a:solidFill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If the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Boolean_Expression</a:t>
            </a:r>
            <a:r>
              <a:rPr lang="en-US" sz="200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en-US" sz="2000" smtClean="0"/>
              <a:t>is true, then the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Action_Statement</a:t>
            </a:r>
            <a:r>
              <a:rPr lang="en-US" sz="2000" smtClean="0"/>
              <a:t> is executed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The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Action_Statement</a:t>
            </a:r>
            <a:r>
              <a:rPr lang="en-US" sz="200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en-US" sz="2000" smtClean="0"/>
              <a:t>can be a single or compound statement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Otherwise, nothing happens, and the program goes on to the next statement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if (weight &gt; ideal) </a:t>
            </a:r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   calorieIntake = calorieIntake – 500;</a:t>
            </a:r>
            <a:endParaRPr lang="en-US" sz="2000" smtClean="0">
              <a:solidFill>
                <a:srgbClr val="034CA1"/>
              </a:solidFill>
              <a:latin typeface="Courier New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E1A4F8EA-88FC-470A-83C3-C44B1DB1B1FB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4580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Preventive Coding</a:t>
            </a:r>
          </a:p>
        </p:txBody>
      </p:sp>
      <p:sp>
        <p:nvSpPr>
          <p:cNvPr id="1351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Incremental Development</a:t>
            </a:r>
          </a:p>
          <a:p>
            <a:pPr lvl="1" eaLnBrk="1" hangingPunct="1"/>
            <a:r>
              <a:rPr lang="en-US" smtClean="0"/>
              <a:t>Write a little bit of code at a time and test it before moving on</a:t>
            </a:r>
          </a:p>
          <a:p>
            <a:pPr eaLnBrk="1" hangingPunct="1"/>
            <a:r>
              <a:rPr lang="en-US" smtClean="0"/>
              <a:t>Code Review</a:t>
            </a:r>
          </a:p>
          <a:p>
            <a:pPr lvl="1" eaLnBrk="1" hangingPunct="1"/>
            <a:r>
              <a:rPr lang="en-US" smtClean="0"/>
              <a:t>Have others look at your code</a:t>
            </a:r>
          </a:p>
          <a:p>
            <a:pPr eaLnBrk="1" hangingPunct="1"/>
            <a:r>
              <a:rPr lang="en-US" smtClean="0"/>
              <a:t>Pair Programming</a:t>
            </a:r>
          </a:p>
          <a:p>
            <a:pPr lvl="1" eaLnBrk="1" hangingPunct="1"/>
            <a:r>
              <a:rPr lang="en-US" smtClean="0"/>
              <a:t>Programming in a team, one typing while the other watches, and periodically switch roles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3-</a:t>
            </a:r>
            <a:fld id="{73CA0296-DA25-4B6A-980F-30A9B98B0770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sp>
        <p:nvSpPr>
          <p:cNvPr id="135172" name="Footer Placeholder 4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Generating Random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Random class can be used to generate pseudo-random numbers</a:t>
            </a:r>
          </a:p>
          <a:p>
            <a:pPr lvl="1">
              <a:defRPr/>
            </a:pPr>
            <a:r>
              <a:rPr lang="en-US" dirty="0" smtClean="0"/>
              <a:t>Not truly random, but uniform distribution based on a mathematical function and good enough in most cases</a:t>
            </a:r>
          </a:p>
          <a:p>
            <a:pPr>
              <a:defRPr/>
            </a:pPr>
            <a:r>
              <a:rPr lang="en-US" dirty="0" smtClean="0"/>
              <a:t>Add the following import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	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java.util.Random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dirty="0" smtClean="0"/>
              <a:t>Create an object of type Random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Random </a:t>
            </a:r>
            <a:r>
              <a:rPr lang="en-US" sz="24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rnd</a:t>
            </a:r>
            <a:r>
              <a:rPr lang="en-US" sz="24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new Random();</a:t>
            </a:r>
            <a:endParaRPr lang="en-US" sz="2400" b="1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Font typeface="Arial" charset="0"/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3-</a:t>
            </a:r>
            <a:fld id="{965FF7BA-0B93-42D0-9C06-E43825A4C8BE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  <p:sp>
        <p:nvSpPr>
          <p:cNvPr id="137220" name="Footer Placeholder 4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Generating Random Numbers</a:t>
            </a:r>
          </a:p>
        </p:txBody>
      </p:sp>
      <p:sp>
        <p:nvSpPr>
          <p:cNvPr id="1382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To generate random numbers use the nextInt() method to get a random number from 0 to n-1 </a:t>
            </a:r>
          </a:p>
          <a:p>
            <a:endParaRPr lang="en-US" sz="2800" smtClean="0"/>
          </a:p>
          <a:p>
            <a:pPr marL="457200" lvl="1" indent="0">
              <a:buFont typeface="Arial" charset="0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int i = rnd.nextInt(10);   // Random number from 0 to 9</a:t>
            </a:r>
            <a:endParaRPr lang="en-US" sz="2400" b="1" smtClean="0">
              <a:latin typeface="Courier New" pitchFamily="49" charset="0"/>
              <a:cs typeface="Courier New" pitchFamily="49" charset="0"/>
            </a:endParaRPr>
          </a:p>
          <a:p>
            <a:endParaRPr lang="en-US" sz="2800" smtClean="0"/>
          </a:p>
          <a:p>
            <a:r>
              <a:rPr lang="en-US" sz="2800" smtClean="0"/>
              <a:t>Use the nextDouble() method to get a random number from 0 to 1 (always less than 1)</a:t>
            </a:r>
          </a:p>
          <a:p>
            <a:endParaRPr lang="en-US" sz="2000" b="1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Font typeface="Arial" charset="0"/>
              <a:buNone/>
            </a:pPr>
            <a:r>
              <a:rPr lang="en-US" sz="1800" b="1" smtClean="0">
                <a:latin typeface="Courier New" pitchFamily="49" charset="0"/>
                <a:cs typeface="Courier New" pitchFamily="49" charset="0"/>
              </a:rPr>
              <a:t>double d = rnd.nextDouble();   // d is &gt;=0 and &lt; 1</a:t>
            </a:r>
            <a:endParaRPr lang="en-US" sz="1800" smtClean="0">
              <a:latin typeface="Courier New" pitchFamily="49" charset="0"/>
              <a:cs typeface="Courier New" pitchFamily="49" charset="0"/>
            </a:endParaRPr>
          </a:p>
          <a:p>
            <a:endParaRPr lang="en-US" sz="2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3-</a:t>
            </a:r>
            <a:fld id="{0024368C-ABFB-47E5-8316-AED0EACFF8C1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  <p:sp>
        <p:nvSpPr>
          <p:cNvPr id="138244" name="Footer Placeholder 4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Simulating a Coin Flip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3-</a:t>
            </a:r>
            <a:fld id="{47832532-3F2A-4513-931E-16DB8A31FC60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  <p:sp>
        <p:nvSpPr>
          <p:cNvPr id="139267" name="Footer Placeholder 4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  <p:pic>
        <p:nvPicPr>
          <p:cNvPr id="13926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443038"/>
            <a:ext cx="4835525" cy="491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Nested Statements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b="1" smtClean="0">
                <a:solidFill>
                  <a:srgbClr val="034CA1"/>
                </a:solidFill>
                <a:latin typeface="Courier New" pitchFamily="49" charset="0"/>
              </a:rPr>
              <a:t>if-else</a:t>
            </a:r>
            <a:r>
              <a:rPr lang="en-US" sz="2800" smtClean="0"/>
              <a:t> statements and </a:t>
            </a:r>
            <a:r>
              <a:rPr lang="en-US" sz="2800" b="1" smtClean="0">
                <a:solidFill>
                  <a:srgbClr val="034CA1"/>
                </a:solidFill>
                <a:latin typeface="Courier New" pitchFamily="49" charset="0"/>
              </a:rPr>
              <a:t>if</a:t>
            </a:r>
            <a:r>
              <a:rPr lang="en-US" sz="2800" smtClean="0"/>
              <a:t> statements both contain smaller statements within them</a:t>
            </a:r>
          </a:p>
          <a:p>
            <a:pPr lvl="1" eaLnBrk="1" hangingPunct="1"/>
            <a:r>
              <a:rPr lang="en-US" sz="2400" smtClean="0"/>
              <a:t>For example, single or compound statements</a:t>
            </a:r>
          </a:p>
          <a:p>
            <a:pPr eaLnBrk="1" hangingPunct="1"/>
            <a:r>
              <a:rPr lang="en-US" sz="2800" smtClean="0"/>
              <a:t>In fact, any statement at all can be used as a subpart of an </a:t>
            </a:r>
            <a:r>
              <a:rPr lang="en-US" sz="2800" b="1" smtClean="0">
                <a:solidFill>
                  <a:srgbClr val="034CA1"/>
                </a:solidFill>
                <a:latin typeface="Courier New" pitchFamily="49" charset="0"/>
              </a:rPr>
              <a:t>if-else</a:t>
            </a:r>
            <a:r>
              <a:rPr lang="en-US" sz="2800" smtClean="0"/>
              <a:t> or </a:t>
            </a:r>
            <a:r>
              <a:rPr lang="en-US" sz="2800" b="1" smtClean="0">
                <a:solidFill>
                  <a:srgbClr val="034CA1"/>
                </a:solidFill>
                <a:latin typeface="Courier New" pitchFamily="49" charset="0"/>
              </a:rPr>
              <a:t>if</a:t>
            </a:r>
            <a:r>
              <a:rPr lang="en-US" sz="2800" smtClean="0"/>
              <a:t> statement, including another </a:t>
            </a:r>
            <a:r>
              <a:rPr lang="en-US" sz="2800" b="1" smtClean="0">
                <a:solidFill>
                  <a:srgbClr val="034CA1"/>
                </a:solidFill>
                <a:latin typeface="Courier New" pitchFamily="49" charset="0"/>
              </a:rPr>
              <a:t>if-else</a:t>
            </a:r>
            <a:r>
              <a:rPr lang="en-US" sz="2800" smtClean="0"/>
              <a:t> or </a:t>
            </a:r>
            <a:r>
              <a:rPr lang="en-US" sz="2800" b="1" smtClean="0">
                <a:solidFill>
                  <a:srgbClr val="034CA1"/>
                </a:solidFill>
                <a:latin typeface="Courier New" pitchFamily="49" charset="0"/>
              </a:rPr>
              <a:t>if</a:t>
            </a:r>
            <a:r>
              <a:rPr lang="en-US" sz="2800" smtClean="0"/>
              <a:t> statement</a:t>
            </a:r>
          </a:p>
          <a:p>
            <a:pPr lvl="1" eaLnBrk="1" hangingPunct="1"/>
            <a:r>
              <a:rPr lang="en-US" sz="2400" smtClean="0"/>
              <a:t>Each level of a nested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if-else</a:t>
            </a:r>
            <a:r>
              <a:rPr lang="en-US" sz="2400" smtClean="0"/>
              <a:t> or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if</a:t>
            </a:r>
            <a:r>
              <a:rPr lang="en-US" sz="2400" smtClean="0"/>
              <a:t> should be indented further than the previous level</a:t>
            </a:r>
          </a:p>
          <a:p>
            <a:pPr lvl="1" eaLnBrk="1" hangingPunct="1"/>
            <a:r>
              <a:rPr lang="en-US" sz="2400" smtClean="0"/>
              <a:t>Exception:  </a:t>
            </a:r>
            <a:r>
              <a:rPr lang="en-US" sz="2400" i="1" smtClean="0"/>
              <a:t>multiway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if-else</a:t>
            </a:r>
            <a:r>
              <a:rPr lang="en-US" sz="240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en-US" sz="2400" smtClean="0"/>
              <a:t>statements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3C27DD02-7085-4632-A632-04E8E4343E16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6628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Multiway </a:t>
            </a:r>
            <a:r>
              <a:rPr lang="en-US" b="1" smtClean="0">
                <a:latin typeface="Courier New" pitchFamily="49" charset="0"/>
              </a:rPr>
              <a:t>if</a:t>
            </a:r>
            <a:r>
              <a:rPr lang="en-US" smtClean="0">
                <a:latin typeface="Courier New" pitchFamily="49" charset="0"/>
              </a:rPr>
              <a:t>-</a:t>
            </a:r>
            <a:r>
              <a:rPr lang="en-US" b="1" smtClean="0">
                <a:latin typeface="Courier New" pitchFamily="49" charset="0"/>
              </a:rPr>
              <a:t>else</a:t>
            </a:r>
            <a:r>
              <a:rPr lang="en-US" smtClean="0"/>
              <a:t> Statements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The multiway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if-else</a:t>
            </a:r>
            <a:r>
              <a:rPr lang="en-US" sz="2400" smtClean="0"/>
              <a:t> statement is simply a normal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if-else</a:t>
            </a:r>
            <a:r>
              <a:rPr lang="en-US" sz="2400" smtClean="0"/>
              <a:t> statement that nests another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if-else</a:t>
            </a:r>
            <a:r>
              <a:rPr lang="en-US" sz="2400" smtClean="0"/>
              <a:t> statement at every </a:t>
            </a: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else</a:t>
            </a:r>
            <a:r>
              <a:rPr lang="en-US" sz="2400" smtClean="0"/>
              <a:t> branch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It is indented differently from other nested statements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All of the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Boolean_Expressions</a:t>
            </a:r>
            <a:r>
              <a:rPr lang="en-US" sz="2000" smtClean="0">
                <a:solidFill>
                  <a:srgbClr val="034CA1"/>
                </a:solidFill>
                <a:latin typeface="Courier New" pitchFamily="49" charset="0"/>
              </a:rPr>
              <a:t> </a:t>
            </a:r>
            <a:r>
              <a:rPr lang="en-US" sz="2000" smtClean="0"/>
              <a:t>are aligned with one another, and their corresponding actions are also aligned with one another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The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Boolean_Expressions</a:t>
            </a:r>
            <a:r>
              <a:rPr lang="en-US" sz="2000" smtClean="0"/>
              <a:t> are evaluated in order until one that evaluates to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true</a:t>
            </a:r>
            <a:r>
              <a:rPr lang="en-US" sz="2000" smtClean="0"/>
              <a:t> is found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The final </a:t>
            </a:r>
            <a:r>
              <a:rPr lang="en-US" sz="2000" b="1" smtClean="0">
                <a:solidFill>
                  <a:srgbClr val="034CA1"/>
                </a:solidFill>
                <a:latin typeface="Courier New" pitchFamily="49" charset="0"/>
              </a:rPr>
              <a:t>else</a:t>
            </a:r>
            <a:r>
              <a:rPr lang="en-US" sz="2000" smtClean="0"/>
              <a:t> is optional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F21E9BDF-A468-45EC-9D3E-437AB7DAC076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8676" name="Footer Placeholder 6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Multiway </a:t>
            </a:r>
            <a:r>
              <a:rPr lang="en-US" b="1" smtClean="0">
                <a:latin typeface="Courier New" pitchFamily="49" charset="0"/>
              </a:rPr>
              <a:t>if-else</a:t>
            </a:r>
            <a:r>
              <a:rPr lang="en-US" smtClean="0"/>
              <a:t> Statement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if (Boolean_Expression)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   Statement_1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else if (Boolean_Expression)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   Statement_2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else if (Boolean_Expression_n)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   Statement_n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else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>
                <a:solidFill>
                  <a:srgbClr val="034CA1"/>
                </a:solidFill>
                <a:latin typeface="Courier New" pitchFamily="49" charset="0"/>
              </a:rPr>
              <a:t>  Statement_For_All_Other_Possibilities</a:t>
            </a:r>
          </a:p>
        </p:txBody>
      </p:sp>
      <p:sp>
        <p:nvSpPr>
          <p:cNvPr id="30723" name="Text Box 4"/>
          <p:cNvSpPr txBox="1">
            <a:spLocks noChangeArrowheads="1"/>
          </p:cNvSpPr>
          <p:nvPr/>
        </p:nvSpPr>
        <p:spPr bwMode="auto">
          <a:xfrm rot="-5400000">
            <a:off x="1866900" y="30861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34CA1"/>
                </a:solidFill>
                <a:latin typeface="Calibri" pitchFamily="34" charset="0"/>
              </a:rPr>
              <a:t>. . 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3-</a:t>
            </a:r>
            <a:fld id="{92131D0C-6791-45E2-A5A6-32007AEF01C0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30725" name="Footer Placeholder 7"/>
          <p:cNvSpPr>
            <a:spLocks noGrp="1"/>
          </p:cNvSpPr>
          <p:nvPr>
            <p:ph type="ftr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Copyright © 2012 Pearson Addison-Wesley. All rights reserved.</a:t>
            </a:r>
            <a:endParaRPr lang="en-CA" smtClean="0">
              <a:cs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4401</Words>
  <Application>Microsoft Office PowerPoint</Application>
  <PresentationFormat>On-screen Show (4:3)</PresentationFormat>
  <Paragraphs>674</Paragraphs>
  <Slides>63</Slides>
  <Notes>60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12</vt:i4>
      </vt:variant>
      <vt:variant>
        <vt:lpstr>Slide Titles</vt:lpstr>
      </vt:variant>
      <vt:variant>
        <vt:i4>63</vt:i4>
      </vt:variant>
    </vt:vector>
  </HeadingPairs>
  <TitlesOfParts>
    <vt:vector size="78" baseType="lpstr">
      <vt:lpstr>Arial</vt:lpstr>
      <vt:lpstr>Calibri</vt:lpstr>
      <vt:lpstr>Courier New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Chapter 3</vt:lpstr>
      <vt:lpstr>Flow of Control</vt:lpstr>
      <vt:lpstr>Branching with an if-else Statement</vt:lpstr>
      <vt:lpstr>Compound Statements</vt:lpstr>
      <vt:lpstr>Compound Statements</vt:lpstr>
      <vt:lpstr>Omitting the else Part</vt:lpstr>
      <vt:lpstr>Nested Statements</vt:lpstr>
      <vt:lpstr>Multiway if-else Statements</vt:lpstr>
      <vt:lpstr>Multiway if-else Statement</vt:lpstr>
      <vt:lpstr>The switch Statement</vt:lpstr>
      <vt:lpstr>The switch Statement</vt:lpstr>
      <vt:lpstr>The switch Statement</vt:lpstr>
      <vt:lpstr>The switch Statement</vt:lpstr>
      <vt:lpstr>The switch Statement </vt:lpstr>
      <vt:lpstr>The Conditional Operator</vt:lpstr>
      <vt:lpstr>Boolean Expressions</vt:lpstr>
      <vt:lpstr>Java Comparison Operators</vt:lpstr>
      <vt:lpstr>Pitfall:  Using == with Strings</vt:lpstr>
      <vt:lpstr>Lexicographic and Alphabetical Order</vt:lpstr>
      <vt:lpstr>Building Boolean Expressions</vt:lpstr>
      <vt:lpstr>Evaluating Boolean Expressions</vt:lpstr>
      <vt:lpstr>Truth Tables</vt:lpstr>
      <vt:lpstr>Short-Circuit and Complete Evaluation</vt:lpstr>
      <vt:lpstr>Short-Circuit and Complete Evaluation</vt:lpstr>
      <vt:lpstr>Precedence and Associativity Rules</vt:lpstr>
      <vt:lpstr>Precedence and Associativity Rules</vt:lpstr>
      <vt:lpstr>Evaluating Expressions</vt:lpstr>
      <vt:lpstr>Rules for Evaluating Expressions</vt:lpstr>
      <vt:lpstr>Loops</vt:lpstr>
      <vt:lpstr>while statement</vt:lpstr>
      <vt:lpstr>while Syntax</vt:lpstr>
      <vt:lpstr>do-while Statement</vt:lpstr>
      <vt:lpstr>do-while Syntax</vt:lpstr>
      <vt:lpstr>Algorithms and Pseudocode</vt:lpstr>
      <vt:lpstr>The for Statement</vt:lpstr>
      <vt:lpstr>The for Statement Syntax</vt:lpstr>
      <vt:lpstr>Semantics of the for Statement</vt:lpstr>
      <vt:lpstr>for Statement Syntax and Alternate Semantics</vt:lpstr>
      <vt:lpstr>for Statement Syntax and Alternate Semantics</vt:lpstr>
      <vt:lpstr>The Comma in for Statements</vt:lpstr>
      <vt:lpstr>Infinite Loops</vt:lpstr>
      <vt:lpstr>Nested Loops</vt:lpstr>
      <vt:lpstr>The break and continue Statements</vt:lpstr>
      <vt:lpstr>The Labeled break Statement</vt:lpstr>
      <vt:lpstr>The exit Statement</vt:lpstr>
      <vt:lpstr>Loop Bugs</vt:lpstr>
      <vt:lpstr>Tracing Variables</vt:lpstr>
      <vt:lpstr>General Debugging Techniques</vt:lpstr>
      <vt:lpstr>Debugging Example (1 of 9)</vt:lpstr>
      <vt:lpstr>Debugging Example (2 of 9)</vt:lpstr>
      <vt:lpstr>Debugging Example (3 of 9)</vt:lpstr>
      <vt:lpstr>Debugging Example (4 of 9)</vt:lpstr>
      <vt:lpstr>Debugging Example (5 of 9)</vt:lpstr>
      <vt:lpstr>Debugging Example (6 of 9)</vt:lpstr>
      <vt:lpstr>Debugging Example (7 of 9)</vt:lpstr>
      <vt:lpstr>Debugging Example (8 of 9)</vt:lpstr>
      <vt:lpstr>Debugging Example (9 of 9)</vt:lpstr>
      <vt:lpstr>Assertion Checks</vt:lpstr>
      <vt:lpstr>Assertion Checks</vt:lpstr>
      <vt:lpstr>Preventive Coding</vt:lpstr>
      <vt:lpstr>Generating Random Numbers</vt:lpstr>
      <vt:lpstr>Generating Random Numbers</vt:lpstr>
      <vt:lpstr>Simulating a Coin Flip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Kenrick</dc:creator>
  <cp:lastModifiedBy>usnidem</cp:lastModifiedBy>
  <cp:revision>29</cp:revision>
  <dcterms:created xsi:type="dcterms:W3CDTF">2006-08-16T00:00:00Z</dcterms:created>
  <dcterms:modified xsi:type="dcterms:W3CDTF">2012-05-04T13:38:05Z</dcterms:modified>
</cp:coreProperties>
</file>